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343" r:id="rId42"/>
    <p:sldId id="344" r:id="rId43"/>
    <p:sldId id="345" r:id="rId44"/>
    <p:sldId id="346" r:id="rId45"/>
    <p:sldId id="347" r:id="rId46"/>
    <p:sldId id="348" r:id="rId47"/>
    <p:sldId id="350" r:id="rId48"/>
    <p:sldId id="351" r:id="rId49"/>
    <p:sldId id="352" r:id="rId50"/>
    <p:sldId id="353" r:id="rId51"/>
    <p:sldId id="354" r:id="rId52"/>
    <p:sldId id="296" r:id="rId53"/>
    <p:sldId id="349"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p:cViewPr varScale="1">
        <p:scale>
          <a:sx n="114" d="100"/>
          <a:sy n="114" d="100"/>
        </p:scale>
        <p:origin x="43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55E152-B5DC-49A6-A131-4907D564DAA1}" type="datetimeFigureOut">
              <a:rPr lang="en-US" smtClean="0"/>
              <a:t>9/6/2020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5BAD30-A782-4B13-9D71-9B1E57C54146}" type="slidenum">
              <a:rPr lang="en-US" smtClean="0"/>
              <a:t>‹#›</a:t>
            </a:fld>
            <a:endParaRPr lang="en-US"/>
          </a:p>
        </p:txBody>
      </p:sp>
    </p:spTree>
    <p:extLst>
      <p:ext uri="{BB962C8B-B14F-4D97-AF65-F5344CB8AC3E}">
        <p14:creationId xmlns:p14="http://schemas.microsoft.com/office/powerpoint/2010/main" val="3383884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A5BAD30-A782-4B13-9D71-9B1E57C54146}" type="slidenum">
              <a:rPr lang="en-US" smtClean="0"/>
              <a:t>23</a:t>
            </a:fld>
            <a:endParaRPr lang="en-US"/>
          </a:p>
        </p:txBody>
      </p:sp>
    </p:spTree>
    <p:extLst>
      <p:ext uri="{BB962C8B-B14F-4D97-AF65-F5344CB8AC3E}">
        <p14:creationId xmlns:p14="http://schemas.microsoft.com/office/powerpoint/2010/main" val="34487946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1465F-FECA-47E0-B004-C05698F9163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FB0F639-BFA0-4AAA-AD5E-126F7BFCD5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BE052F-95C4-4964-86A1-71F337775944}"/>
              </a:ext>
            </a:extLst>
          </p:cNvPr>
          <p:cNvSpPr>
            <a:spLocks noGrp="1"/>
          </p:cNvSpPr>
          <p:nvPr>
            <p:ph type="dt" sz="half" idx="10"/>
          </p:nvPr>
        </p:nvSpPr>
        <p:spPr/>
        <p:txBody>
          <a:bodyPr/>
          <a:lstStyle/>
          <a:p>
            <a:fld id="{119AF335-F00C-43A5-8609-8A38AFFFADB1}" type="datetimeFigureOut">
              <a:rPr lang="en-US" smtClean="0"/>
              <a:t>9/6/2020</a:t>
            </a:fld>
            <a:endParaRPr lang="en-US"/>
          </a:p>
        </p:txBody>
      </p:sp>
      <p:sp>
        <p:nvSpPr>
          <p:cNvPr id="5" name="Footer Placeholder 4">
            <a:extLst>
              <a:ext uri="{FF2B5EF4-FFF2-40B4-BE49-F238E27FC236}">
                <a16:creationId xmlns:a16="http://schemas.microsoft.com/office/drawing/2014/main" id="{D8710C16-3E2A-485C-BFD3-D297910EE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645698-90BF-4BF4-A5D1-8C1E17004AD5}"/>
              </a:ext>
            </a:extLst>
          </p:cNvPr>
          <p:cNvSpPr>
            <a:spLocks noGrp="1"/>
          </p:cNvSpPr>
          <p:nvPr>
            <p:ph type="sldNum" sz="quarter" idx="12"/>
          </p:nvPr>
        </p:nvSpPr>
        <p:spPr/>
        <p:txBody>
          <a:bodyPr/>
          <a:lstStyle/>
          <a:p>
            <a:fld id="{F1B4EE9D-343C-4BE1-8A71-001259104009}" type="slidenum">
              <a:rPr lang="en-US" smtClean="0"/>
              <a:t>‹#›</a:t>
            </a:fld>
            <a:endParaRPr lang="en-US"/>
          </a:p>
        </p:txBody>
      </p:sp>
    </p:spTree>
    <p:extLst>
      <p:ext uri="{BB962C8B-B14F-4D97-AF65-F5344CB8AC3E}">
        <p14:creationId xmlns:p14="http://schemas.microsoft.com/office/powerpoint/2010/main" val="2187752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D57EF-B0D6-4214-9C1E-228516C0AA9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5914E74-8BB0-4D50-887F-B3EA2A41F03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73FE30-3FE2-4148-8046-0BBA25BC3353}"/>
              </a:ext>
            </a:extLst>
          </p:cNvPr>
          <p:cNvSpPr>
            <a:spLocks noGrp="1"/>
          </p:cNvSpPr>
          <p:nvPr>
            <p:ph type="dt" sz="half" idx="10"/>
          </p:nvPr>
        </p:nvSpPr>
        <p:spPr/>
        <p:txBody>
          <a:bodyPr/>
          <a:lstStyle/>
          <a:p>
            <a:fld id="{119AF335-F00C-43A5-8609-8A38AFFFADB1}" type="datetimeFigureOut">
              <a:rPr lang="en-US" smtClean="0"/>
              <a:t>9/6/2020</a:t>
            </a:fld>
            <a:endParaRPr lang="en-US"/>
          </a:p>
        </p:txBody>
      </p:sp>
      <p:sp>
        <p:nvSpPr>
          <p:cNvPr id="5" name="Footer Placeholder 4">
            <a:extLst>
              <a:ext uri="{FF2B5EF4-FFF2-40B4-BE49-F238E27FC236}">
                <a16:creationId xmlns:a16="http://schemas.microsoft.com/office/drawing/2014/main" id="{642AEE60-237D-4C16-A2B0-50D226F8F2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CB7637-3462-45CE-B1DD-7E5DCB3CEE56}"/>
              </a:ext>
            </a:extLst>
          </p:cNvPr>
          <p:cNvSpPr>
            <a:spLocks noGrp="1"/>
          </p:cNvSpPr>
          <p:nvPr>
            <p:ph type="sldNum" sz="quarter" idx="12"/>
          </p:nvPr>
        </p:nvSpPr>
        <p:spPr/>
        <p:txBody>
          <a:bodyPr/>
          <a:lstStyle/>
          <a:p>
            <a:fld id="{F1B4EE9D-343C-4BE1-8A71-001259104009}" type="slidenum">
              <a:rPr lang="en-US" smtClean="0"/>
              <a:t>‹#›</a:t>
            </a:fld>
            <a:endParaRPr lang="en-US"/>
          </a:p>
        </p:txBody>
      </p:sp>
    </p:spTree>
    <p:extLst>
      <p:ext uri="{BB962C8B-B14F-4D97-AF65-F5344CB8AC3E}">
        <p14:creationId xmlns:p14="http://schemas.microsoft.com/office/powerpoint/2010/main" val="2007451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1E88CE-58DF-4374-8639-36114831685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74917C-2E27-40F8-8FA5-49E234C16B2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CEFEE0-51E8-4C44-82C6-25E6370202AF}"/>
              </a:ext>
            </a:extLst>
          </p:cNvPr>
          <p:cNvSpPr>
            <a:spLocks noGrp="1"/>
          </p:cNvSpPr>
          <p:nvPr>
            <p:ph type="dt" sz="half" idx="10"/>
          </p:nvPr>
        </p:nvSpPr>
        <p:spPr/>
        <p:txBody>
          <a:bodyPr/>
          <a:lstStyle/>
          <a:p>
            <a:fld id="{119AF335-F00C-43A5-8609-8A38AFFFADB1}" type="datetimeFigureOut">
              <a:rPr lang="en-US" smtClean="0"/>
              <a:t>9/6/2020</a:t>
            </a:fld>
            <a:endParaRPr lang="en-US"/>
          </a:p>
        </p:txBody>
      </p:sp>
      <p:sp>
        <p:nvSpPr>
          <p:cNvPr id="5" name="Footer Placeholder 4">
            <a:extLst>
              <a:ext uri="{FF2B5EF4-FFF2-40B4-BE49-F238E27FC236}">
                <a16:creationId xmlns:a16="http://schemas.microsoft.com/office/drawing/2014/main" id="{4FB8BE72-398F-4F0E-A552-4FF4D6BFD0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3AD173-D1BA-4DAC-85F3-F9E057F037FE}"/>
              </a:ext>
            </a:extLst>
          </p:cNvPr>
          <p:cNvSpPr>
            <a:spLocks noGrp="1"/>
          </p:cNvSpPr>
          <p:nvPr>
            <p:ph type="sldNum" sz="quarter" idx="12"/>
          </p:nvPr>
        </p:nvSpPr>
        <p:spPr/>
        <p:txBody>
          <a:bodyPr/>
          <a:lstStyle/>
          <a:p>
            <a:fld id="{F1B4EE9D-343C-4BE1-8A71-001259104009}" type="slidenum">
              <a:rPr lang="en-US" smtClean="0"/>
              <a:t>‹#›</a:t>
            </a:fld>
            <a:endParaRPr lang="en-US"/>
          </a:p>
        </p:txBody>
      </p:sp>
    </p:spTree>
    <p:extLst>
      <p:ext uri="{BB962C8B-B14F-4D97-AF65-F5344CB8AC3E}">
        <p14:creationId xmlns:p14="http://schemas.microsoft.com/office/powerpoint/2010/main" val="817412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E63C4-5062-4E48-BA46-494D358E4D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4A32EA-B0EA-42C4-BEC3-CE70E34561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55DF56-C4BF-42EE-8F95-1642F8271CE0}"/>
              </a:ext>
            </a:extLst>
          </p:cNvPr>
          <p:cNvSpPr>
            <a:spLocks noGrp="1"/>
          </p:cNvSpPr>
          <p:nvPr>
            <p:ph type="dt" sz="half" idx="10"/>
          </p:nvPr>
        </p:nvSpPr>
        <p:spPr/>
        <p:txBody>
          <a:bodyPr/>
          <a:lstStyle/>
          <a:p>
            <a:fld id="{119AF335-F00C-43A5-8609-8A38AFFFADB1}" type="datetimeFigureOut">
              <a:rPr lang="en-US" smtClean="0"/>
              <a:t>9/6/2020</a:t>
            </a:fld>
            <a:endParaRPr lang="en-US"/>
          </a:p>
        </p:txBody>
      </p:sp>
      <p:sp>
        <p:nvSpPr>
          <p:cNvPr id="5" name="Footer Placeholder 4">
            <a:extLst>
              <a:ext uri="{FF2B5EF4-FFF2-40B4-BE49-F238E27FC236}">
                <a16:creationId xmlns:a16="http://schemas.microsoft.com/office/drawing/2014/main" id="{55EDAAC2-53BF-44A3-858D-92B05ED5C8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F9E509-42C8-48B2-9346-9209A878F3D5}"/>
              </a:ext>
            </a:extLst>
          </p:cNvPr>
          <p:cNvSpPr>
            <a:spLocks noGrp="1"/>
          </p:cNvSpPr>
          <p:nvPr>
            <p:ph type="sldNum" sz="quarter" idx="12"/>
          </p:nvPr>
        </p:nvSpPr>
        <p:spPr/>
        <p:txBody>
          <a:bodyPr/>
          <a:lstStyle/>
          <a:p>
            <a:fld id="{F1B4EE9D-343C-4BE1-8A71-001259104009}" type="slidenum">
              <a:rPr lang="en-US" smtClean="0"/>
              <a:t>‹#›</a:t>
            </a:fld>
            <a:endParaRPr lang="en-US"/>
          </a:p>
        </p:txBody>
      </p:sp>
    </p:spTree>
    <p:extLst>
      <p:ext uri="{BB962C8B-B14F-4D97-AF65-F5344CB8AC3E}">
        <p14:creationId xmlns:p14="http://schemas.microsoft.com/office/powerpoint/2010/main" val="3480585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AFC33-3110-43AC-9868-618E3C3E14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301EC1-5494-4CE4-90A6-A6F014C318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9E33D8-2076-48BD-942E-6D0930C6468D}"/>
              </a:ext>
            </a:extLst>
          </p:cNvPr>
          <p:cNvSpPr>
            <a:spLocks noGrp="1"/>
          </p:cNvSpPr>
          <p:nvPr>
            <p:ph type="dt" sz="half" idx="10"/>
          </p:nvPr>
        </p:nvSpPr>
        <p:spPr/>
        <p:txBody>
          <a:bodyPr/>
          <a:lstStyle/>
          <a:p>
            <a:fld id="{119AF335-F00C-43A5-8609-8A38AFFFADB1}" type="datetimeFigureOut">
              <a:rPr lang="en-US" smtClean="0"/>
              <a:t>9/6/2020</a:t>
            </a:fld>
            <a:endParaRPr lang="en-US"/>
          </a:p>
        </p:txBody>
      </p:sp>
      <p:sp>
        <p:nvSpPr>
          <p:cNvPr id="5" name="Footer Placeholder 4">
            <a:extLst>
              <a:ext uri="{FF2B5EF4-FFF2-40B4-BE49-F238E27FC236}">
                <a16:creationId xmlns:a16="http://schemas.microsoft.com/office/drawing/2014/main" id="{BD4F882A-F107-4AC7-92E0-D95EB417EA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3E0D9A-5446-4F86-8074-72712BF5BBA0}"/>
              </a:ext>
            </a:extLst>
          </p:cNvPr>
          <p:cNvSpPr>
            <a:spLocks noGrp="1"/>
          </p:cNvSpPr>
          <p:nvPr>
            <p:ph type="sldNum" sz="quarter" idx="12"/>
          </p:nvPr>
        </p:nvSpPr>
        <p:spPr/>
        <p:txBody>
          <a:bodyPr/>
          <a:lstStyle/>
          <a:p>
            <a:fld id="{F1B4EE9D-343C-4BE1-8A71-001259104009}" type="slidenum">
              <a:rPr lang="en-US" smtClean="0"/>
              <a:t>‹#›</a:t>
            </a:fld>
            <a:endParaRPr lang="en-US"/>
          </a:p>
        </p:txBody>
      </p:sp>
    </p:spTree>
    <p:extLst>
      <p:ext uri="{BB962C8B-B14F-4D97-AF65-F5344CB8AC3E}">
        <p14:creationId xmlns:p14="http://schemas.microsoft.com/office/powerpoint/2010/main" val="24069841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99E57-22C9-4290-AA9E-86C0D9EC0EC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805CAC-8ADF-4ACB-9F24-214B30C3A4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120976A-FA02-4259-A685-19ADB295E45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17789B-2ECD-437C-84D2-5C84BEB1A639}"/>
              </a:ext>
            </a:extLst>
          </p:cNvPr>
          <p:cNvSpPr>
            <a:spLocks noGrp="1"/>
          </p:cNvSpPr>
          <p:nvPr>
            <p:ph type="dt" sz="half" idx="10"/>
          </p:nvPr>
        </p:nvSpPr>
        <p:spPr/>
        <p:txBody>
          <a:bodyPr/>
          <a:lstStyle/>
          <a:p>
            <a:fld id="{119AF335-F00C-43A5-8609-8A38AFFFADB1}" type="datetimeFigureOut">
              <a:rPr lang="en-US" smtClean="0"/>
              <a:t>9/6/2020</a:t>
            </a:fld>
            <a:endParaRPr lang="en-US"/>
          </a:p>
        </p:txBody>
      </p:sp>
      <p:sp>
        <p:nvSpPr>
          <p:cNvPr id="6" name="Footer Placeholder 5">
            <a:extLst>
              <a:ext uri="{FF2B5EF4-FFF2-40B4-BE49-F238E27FC236}">
                <a16:creationId xmlns:a16="http://schemas.microsoft.com/office/drawing/2014/main" id="{3CF01A1C-6280-4C31-AD43-9AAA7045CE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A5714C-BD3B-4A53-901D-1B9332AC0689}"/>
              </a:ext>
            </a:extLst>
          </p:cNvPr>
          <p:cNvSpPr>
            <a:spLocks noGrp="1"/>
          </p:cNvSpPr>
          <p:nvPr>
            <p:ph type="sldNum" sz="quarter" idx="12"/>
          </p:nvPr>
        </p:nvSpPr>
        <p:spPr/>
        <p:txBody>
          <a:bodyPr/>
          <a:lstStyle/>
          <a:p>
            <a:fld id="{F1B4EE9D-343C-4BE1-8A71-001259104009}" type="slidenum">
              <a:rPr lang="en-US" smtClean="0"/>
              <a:t>‹#›</a:t>
            </a:fld>
            <a:endParaRPr lang="en-US"/>
          </a:p>
        </p:txBody>
      </p:sp>
    </p:spTree>
    <p:extLst>
      <p:ext uri="{BB962C8B-B14F-4D97-AF65-F5344CB8AC3E}">
        <p14:creationId xmlns:p14="http://schemas.microsoft.com/office/powerpoint/2010/main" val="288175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7A2F6-1FA5-405D-B59A-3B66F716F6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FF2FD32-2DEE-409D-ACAB-BCF3D57069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6F3A1E-5165-4153-BE45-7583DE5DC1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A35F13F-01BA-4F8D-8053-162A5EEA2A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08C69CE-C3C5-499C-B808-491C3FFF61E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55E0BCB-DAE3-481A-9E96-41BE28BB56DE}"/>
              </a:ext>
            </a:extLst>
          </p:cNvPr>
          <p:cNvSpPr>
            <a:spLocks noGrp="1"/>
          </p:cNvSpPr>
          <p:nvPr>
            <p:ph type="dt" sz="half" idx="10"/>
          </p:nvPr>
        </p:nvSpPr>
        <p:spPr/>
        <p:txBody>
          <a:bodyPr/>
          <a:lstStyle/>
          <a:p>
            <a:fld id="{119AF335-F00C-43A5-8609-8A38AFFFADB1}" type="datetimeFigureOut">
              <a:rPr lang="en-US" smtClean="0"/>
              <a:t>9/6/2020</a:t>
            </a:fld>
            <a:endParaRPr lang="en-US"/>
          </a:p>
        </p:txBody>
      </p:sp>
      <p:sp>
        <p:nvSpPr>
          <p:cNvPr id="8" name="Footer Placeholder 7">
            <a:extLst>
              <a:ext uri="{FF2B5EF4-FFF2-40B4-BE49-F238E27FC236}">
                <a16:creationId xmlns:a16="http://schemas.microsoft.com/office/drawing/2014/main" id="{56244599-4D0A-4B28-A827-566673F0275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EAD95D7-6A31-475B-AC59-1E669130ABD2}"/>
              </a:ext>
            </a:extLst>
          </p:cNvPr>
          <p:cNvSpPr>
            <a:spLocks noGrp="1"/>
          </p:cNvSpPr>
          <p:nvPr>
            <p:ph type="sldNum" sz="quarter" idx="12"/>
          </p:nvPr>
        </p:nvSpPr>
        <p:spPr/>
        <p:txBody>
          <a:bodyPr/>
          <a:lstStyle/>
          <a:p>
            <a:fld id="{F1B4EE9D-343C-4BE1-8A71-001259104009}" type="slidenum">
              <a:rPr lang="en-US" smtClean="0"/>
              <a:t>‹#›</a:t>
            </a:fld>
            <a:endParaRPr lang="en-US"/>
          </a:p>
        </p:txBody>
      </p:sp>
    </p:spTree>
    <p:extLst>
      <p:ext uri="{BB962C8B-B14F-4D97-AF65-F5344CB8AC3E}">
        <p14:creationId xmlns:p14="http://schemas.microsoft.com/office/powerpoint/2010/main" val="1329407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35AD-622E-4ACB-8A86-B9276A4B39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846D67-4CFA-4E0D-A48F-786E1FF800D2}"/>
              </a:ext>
            </a:extLst>
          </p:cNvPr>
          <p:cNvSpPr>
            <a:spLocks noGrp="1"/>
          </p:cNvSpPr>
          <p:nvPr>
            <p:ph type="dt" sz="half" idx="10"/>
          </p:nvPr>
        </p:nvSpPr>
        <p:spPr/>
        <p:txBody>
          <a:bodyPr/>
          <a:lstStyle/>
          <a:p>
            <a:fld id="{119AF335-F00C-43A5-8609-8A38AFFFADB1}" type="datetimeFigureOut">
              <a:rPr lang="en-US" smtClean="0"/>
              <a:t>9/6/2020</a:t>
            </a:fld>
            <a:endParaRPr lang="en-US"/>
          </a:p>
        </p:txBody>
      </p:sp>
      <p:sp>
        <p:nvSpPr>
          <p:cNvPr id="4" name="Footer Placeholder 3">
            <a:extLst>
              <a:ext uri="{FF2B5EF4-FFF2-40B4-BE49-F238E27FC236}">
                <a16:creationId xmlns:a16="http://schemas.microsoft.com/office/drawing/2014/main" id="{333D1849-DBA8-4632-B894-1AF317314AA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A932665-4BCC-412D-886D-D8355414FDB7}"/>
              </a:ext>
            </a:extLst>
          </p:cNvPr>
          <p:cNvSpPr>
            <a:spLocks noGrp="1"/>
          </p:cNvSpPr>
          <p:nvPr>
            <p:ph type="sldNum" sz="quarter" idx="12"/>
          </p:nvPr>
        </p:nvSpPr>
        <p:spPr/>
        <p:txBody>
          <a:bodyPr/>
          <a:lstStyle/>
          <a:p>
            <a:fld id="{F1B4EE9D-343C-4BE1-8A71-001259104009}" type="slidenum">
              <a:rPr lang="en-US" smtClean="0"/>
              <a:t>‹#›</a:t>
            </a:fld>
            <a:endParaRPr lang="en-US"/>
          </a:p>
        </p:txBody>
      </p:sp>
    </p:spTree>
    <p:extLst>
      <p:ext uri="{BB962C8B-B14F-4D97-AF65-F5344CB8AC3E}">
        <p14:creationId xmlns:p14="http://schemas.microsoft.com/office/powerpoint/2010/main" val="33543944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161B59-393E-41A2-A7CC-69D2799547B9}"/>
              </a:ext>
            </a:extLst>
          </p:cNvPr>
          <p:cNvSpPr>
            <a:spLocks noGrp="1"/>
          </p:cNvSpPr>
          <p:nvPr>
            <p:ph type="dt" sz="half" idx="10"/>
          </p:nvPr>
        </p:nvSpPr>
        <p:spPr/>
        <p:txBody>
          <a:bodyPr/>
          <a:lstStyle/>
          <a:p>
            <a:fld id="{119AF335-F00C-43A5-8609-8A38AFFFADB1}" type="datetimeFigureOut">
              <a:rPr lang="en-US" smtClean="0"/>
              <a:t>9/6/2020</a:t>
            </a:fld>
            <a:endParaRPr lang="en-US"/>
          </a:p>
        </p:txBody>
      </p:sp>
      <p:sp>
        <p:nvSpPr>
          <p:cNvPr id="3" name="Footer Placeholder 2">
            <a:extLst>
              <a:ext uri="{FF2B5EF4-FFF2-40B4-BE49-F238E27FC236}">
                <a16:creationId xmlns:a16="http://schemas.microsoft.com/office/drawing/2014/main" id="{7A76DD27-2C5C-4EBF-83B0-CC151ADCE2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16F16C-F855-4011-AE30-06FBBA1D5CFA}"/>
              </a:ext>
            </a:extLst>
          </p:cNvPr>
          <p:cNvSpPr>
            <a:spLocks noGrp="1"/>
          </p:cNvSpPr>
          <p:nvPr>
            <p:ph type="sldNum" sz="quarter" idx="12"/>
          </p:nvPr>
        </p:nvSpPr>
        <p:spPr/>
        <p:txBody>
          <a:bodyPr/>
          <a:lstStyle/>
          <a:p>
            <a:fld id="{F1B4EE9D-343C-4BE1-8A71-001259104009}" type="slidenum">
              <a:rPr lang="en-US" smtClean="0"/>
              <a:t>‹#›</a:t>
            </a:fld>
            <a:endParaRPr lang="en-US"/>
          </a:p>
        </p:txBody>
      </p:sp>
    </p:spTree>
    <p:extLst>
      <p:ext uri="{BB962C8B-B14F-4D97-AF65-F5344CB8AC3E}">
        <p14:creationId xmlns:p14="http://schemas.microsoft.com/office/powerpoint/2010/main" val="40941142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94C35-DE6E-47B8-A38C-6101E5AD6D4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E62FB9-8191-40E0-A055-B06790116FD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59D62-A9A8-477F-9D7C-E0658C1A4C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546411-40AE-48B3-9DF2-95870D1C25A1}"/>
              </a:ext>
            </a:extLst>
          </p:cNvPr>
          <p:cNvSpPr>
            <a:spLocks noGrp="1"/>
          </p:cNvSpPr>
          <p:nvPr>
            <p:ph type="dt" sz="half" idx="10"/>
          </p:nvPr>
        </p:nvSpPr>
        <p:spPr/>
        <p:txBody>
          <a:bodyPr/>
          <a:lstStyle/>
          <a:p>
            <a:fld id="{119AF335-F00C-43A5-8609-8A38AFFFADB1}" type="datetimeFigureOut">
              <a:rPr lang="en-US" smtClean="0"/>
              <a:t>9/6/2020</a:t>
            </a:fld>
            <a:endParaRPr lang="en-US"/>
          </a:p>
        </p:txBody>
      </p:sp>
      <p:sp>
        <p:nvSpPr>
          <p:cNvPr id="6" name="Footer Placeholder 5">
            <a:extLst>
              <a:ext uri="{FF2B5EF4-FFF2-40B4-BE49-F238E27FC236}">
                <a16:creationId xmlns:a16="http://schemas.microsoft.com/office/drawing/2014/main" id="{7A46C2A6-DDE5-41AE-9EAB-0E4EEAFD35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4680CA-06CD-4678-A00F-078E638E7E8D}"/>
              </a:ext>
            </a:extLst>
          </p:cNvPr>
          <p:cNvSpPr>
            <a:spLocks noGrp="1"/>
          </p:cNvSpPr>
          <p:nvPr>
            <p:ph type="sldNum" sz="quarter" idx="12"/>
          </p:nvPr>
        </p:nvSpPr>
        <p:spPr/>
        <p:txBody>
          <a:bodyPr/>
          <a:lstStyle/>
          <a:p>
            <a:fld id="{F1B4EE9D-343C-4BE1-8A71-001259104009}" type="slidenum">
              <a:rPr lang="en-US" smtClean="0"/>
              <a:t>‹#›</a:t>
            </a:fld>
            <a:endParaRPr lang="en-US"/>
          </a:p>
        </p:txBody>
      </p:sp>
    </p:spTree>
    <p:extLst>
      <p:ext uri="{BB962C8B-B14F-4D97-AF65-F5344CB8AC3E}">
        <p14:creationId xmlns:p14="http://schemas.microsoft.com/office/powerpoint/2010/main" val="26478444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3B671-8840-474F-A3E2-C1280827DF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BF804D1-7D25-480A-B20F-010FFEC9FB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FACC55D-B6E1-40E2-834C-87E6485921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B2A912-1DED-4B78-9CD0-D08D0E13E2DF}"/>
              </a:ext>
            </a:extLst>
          </p:cNvPr>
          <p:cNvSpPr>
            <a:spLocks noGrp="1"/>
          </p:cNvSpPr>
          <p:nvPr>
            <p:ph type="dt" sz="half" idx="10"/>
          </p:nvPr>
        </p:nvSpPr>
        <p:spPr/>
        <p:txBody>
          <a:bodyPr/>
          <a:lstStyle/>
          <a:p>
            <a:fld id="{119AF335-F00C-43A5-8609-8A38AFFFADB1}" type="datetimeFigureOut">
              <a:rPr lang="en-US" smtClean="0"/>
              <a:t>9/6/2020</a:t>
            </a:fld>
            <a:endParaRPr lang="en-US"/>
          </a:p>
        </p:txBody>
      </p:sp>
      <p:sp>
        <p:nvSpPr>
          <p:cNvPr id="6" name="Footer Placeholder 5">
            <a:extLst>
              <a:ext uri="{FF2B5EF4-FFF2-40B4-BE49-F238E27FC236}">
                <a16:creationId xmlns:a16="http://schemas.microsoft.com/office/drawing/2014/main" id="{BF736930-318B-4C54-A1A7-2A4B0BD1629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A49260-2663-4B3B-A8CB-B6193ACC4F16}"/>
              </a:ext>
            </a:extLst>
          </p:cNvPr>
          <p:cNvSpPr>
            <a:spLocks noGrp="1"/>
          </p:cNvSpPr>
          <p:nvPr>
            <p:ph type="sldNum" sz="quarter" idx="12"/>
          </p:nvPr>
        </p:nvSpPr>
        <p:spPr/>
        <p:txBody>
          <a:bodyPr/>
          <a:lstStyle/>
          <a:p>
            <a:fld id="{F1B4EE9D-343C-4BE1-8A71-001259104009}" type="slidenum">
              <a:rPr lang="en-US" smtClean="0"/>
              <a:t>‹#›</a:t>
            </a:fld>
            <a:endParaRPr lang="en-US"/>
          </a:p>
        </p:txBody>
      </p:sp>
    </p:spTree>
    <p:extLst>
      <p:ext uri="{BB962C8B-B14F-4D97-AF65-F5344CB8AC3E}">
        <p14:creationId xmlns:p14="http://schemas.microsoft.com/office/powerpoint/2010/main" val="1939271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B7A398B-277F-41B5-A17B-1365E6C90B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686FD0D-F275-4566-A371-7918EA942B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3BAD52-E8FB-4E79-B6EB-BE932327B3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9AF335-F00C-43A5-8609-8A38AFFFADB1}" type="datetimeFigureOut">
              <a:rPr lang="en-US" smtClean="0"/>
              <a:t>9/6/2020</a:t>
            </a:fld>
            <a:endParaRPr lang="en-US"/>
          </a:p>
        </p:txBody>
      </p:sp>
      <p:sp>
        <p:nvSpPr>
          <p:cNvPr id="5" name="Footer Placeholder 4">
            <a:extLst>
              <a:ext uri="{FF2B5EF4-FFF2-40B4-BE49-F238E27FC236}">
                <a16:creationId xmlns:a16="http://schemas.microsoft.com/office/drawing/2014/main" id="{2664EA06-C44E-4EE6-B86A-FC14A83508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0EE39F0-65D1-45CC-BF05-4E8C7DD4AC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B4EE9D-343C-4BE1-8A71-001259104009}" type="slidenum">
              <a:rPr lang="en-US" smtClean="0"/>
              <a:t>‹#›</a:t>
            </a:fld>
            <a:endParaRPr lang="en-US"/>
          </a:p>
        </p:txBody>
      </p:sp>
    </p:spTree>
    <p:extLst>
      <p:ext uri="{BB962C8B-B14F-4D97-AF65-F5344CB8AC3E}">
        <p14:creationId xmlns:p14="http://schemas.microsoft.com/office/powerpoint/2010/main" val="41968195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ww.wikiwand.com/en/Probability_theory" TargetMode="External"/><Relationship Id="rId13" Type="http://schemas.openxmlformats.org/officeDocument/2006/relationships/image" Target="../media/image7.png"/><Relationship Id="rId3" Type="http://schemas.openxmlformats.org/officeDocument/2006/relationships/hyperlink" Target="https://www.wikiwand.com/en/Posterior_probability" TargetMode="External"/><Relationship Id="rId7" Type="http://schemas.openxmlformats.org/officeDocument/2006/relationships/hyperlink" Target="http://en.wikipedia.org/wiki/Beta_distribution" TargetMode="External"/><Relationship Id="rId12" Type="http://schemas.openxmlformats.org/officeDocument/2006/relationships/hyperlink" Target="https://www.wikiwand.com/en/Shape_parameter" TargetMode="External"/><Relationship Id="rId2" Type="http://schemas.openxmlformats.org/officeDocument/2006/relationships/hyperlink" Target="https://www.wikiwand.com/en/Bayesian_probability" TargetMode="External"/><Relationship Id="rId1" Type="http://schemas.openxmlformats.org/officeDocument/2006/relationships/slideLayout" Target="../slideLayouts/slideLayout2.xml"/><Relationship Id="rId6" Type="http://schemas.openxmlformats.org/officeDocument/2006/relationships/hyperlink" Target="https://www.wikiwand.com/en/Likelihood_function" TargetMode="External"/><Relationship Id="rId11" Type="http://schemas.openxmlformats.org/officeDocument/2006/relationships/hyperlink" Target="https://www.wikiwand.com/en/Statistical_parameter" TargetMode="External"/><Relationship Id="rId5" Type="http://schemas.openxmlformats.org/officeDocument/2006/relationships/hyperlink" Target="https://www.wikiwand.com/en/Prior_probability_distribution" TargetMode="External"/><Relationship Id="rId10" Type="http://schemas.openxmlformats.org/officeDocument/2006/relationships/hyperlink" Target="https://www.wikiwand.com/en/Probability_distribution" TargetMode="External"/><Relationship Id="rId4" Type="http://schemas.openxmlformats.org/officeDocument/2006/relationships/hyperlink" Target="https://www.wikiwand.com/en/List_of_probability_distributions" TargetMode="External"/><Relationship Id="rId9" Type="http://schemas.openxmlformats.org/officeDocument/2006/relationships/hyperlink" Target="https://www.wikiwand.com/en/Statistics" TargetMode="External"/><Relationship Id="rId1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8" Type="http://schemas.openxmlformats.org/officeDocument/2006/relationships/hyperlink" Target="https://www.wikiwand.com/en/Limit_of_a_sequence" TargetMode="External"/><Relationship Id="rId13" Type="http://schemas.openxmlformats.org/officeDocument/2006/relationships/hyperlink" Target="https://www.wikiwand.com/en/Bayesian_inference" TargetMode="External"/><Relationship Id="rId3" Type="http://schemas.openxmlformats.org/officeDocument/2006/relationships/hyperlink" Target="https://www.wikiwand.com/en/Bayesian_probability" TargetMode="External"/><Relationship Id="rId7" Type="http://schemas.openxmlformats.org/officeDocument/2006/relationships/hyperlink" Target="https://www.wikiwand.com/en/Frequentist_probability" TargetMode="External"/><Relationship Id="rId12" Type="http://schemas.openxmlformats.org/officeDocument/2006/relationships/hyperlink" Target="https://www.wikiwand.com/en/Bayesian_statistics#citenote3" TargetMode="External"/><Relationship Id="rId17" Type="http://schemas.openxmlformats.org/officeDocument/2006/relationships/hyperlink" Target="https://www.wikiwand.com/en/Markov_chain_Monte_Carlo" TargetMode="External"/><Relationship Id="rId2" Type="http://schemas.openxmlformats.org/officeDocument/2006/relationships/hyperlink" Target="https://www.wikiwand.com/en/Statistics" TargetMode="External"/><Relationship Id="rId16" Type="http://schemas.openxmlformats.org/officeDocument/2006/relationships/hyperlink" Target="https://www.wikiwand.com/en/Algorithm" TargetMode="External"/><Relationship Id="rId1" Type="http://schemas.openxmlformats.org/officeDocument/2006/relationships/slideLayout" Target="../slideLayouts/slideLayout2.xml"/><Relationship Id="rId6" Type="http://schemas.openxmlformats.org/officeDocument/2006/relationships/hyperlink" Target="https://www.wikiwand.com/en/Probability_interpretations" TargetMode="External"/><Relationship Id="rId11" Type="http://schemas.openxmlformats.org/officeDocument/2006/relationships/hyperlink" Target="https://www.wikiwand.com/en/Bayesian_statistics#citenoterethinking2" TargetMode="External"/><Relationship Id="rId5" Type="http://schemas.openxmlformats.org/officeDocument/2006/relationships/hyperlink" Target="https://www.wikiwand.com/en/Event_(probability_theory)" TargetMode="External"/><Relationship Id="rId15" Type="http://schemas.openxmlformats.org/officeDocument/2006/relationships/hyperlink" Target="https://www.wikiwand.com/en/Statistical_model" TargetMode="External"/><Relationship Id="rId10" Type="http://schemas.openxmlformats.org/officeDocument/2006/relationships/hyperlink" Target="https://www.wikiwand.com/en/Conditional_probability" TargetMode="External"/><Relationship Id="rId4" Type="http://schemas.openxmlformats.org/officeDocument/2006/relationships/hyperlink" Target="https://www.wikiwand.com/en/Probability" TargetMode="External"/><Relationship Id="rId9" Type="http://schemas.openxmlformats.org/officeDocument/2006/relationships/hyperlink" Target="https://www.wikiwand.com/en/Bayes%27_theorem" TargetMode="External"/><Relationship Id="rId14" Type="http://schemas.openxmlformats.org/officeDocument/2006/relationships/hyperlink" Target="https://www.wikiwand.com/en/Probability_distribution"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wikiwand.com/en/Change_of_coordinate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hyperlink" Target="https://www.wikiwand.com/en/Prior_distribution" TargetMode="External"/><Relationship Id="rId13" Type="http://schemas.openxmlformats.org/officeDocument/2006/relationships/hyperlink" Target="https://www.wikiwand.com/en/Support_(mathematics)" TargetMode="External"/><Relationship Id="rId18" Type="http://schemas.openxmlformats.org/officeDocument/2006/relationships/image" Target="../media/image48.png"/><Relationship Id="rId3" Type="http://schemas.openxmlformats.org/officeDocument/2006/relationships/hyperlink" Target="https://www.wikiwand.com/en/Statistics" TargetMode="External"/><Relationship Id="rId7" Type="http://schemas.openxmlformats.org/officeDocument/2006/relationships/hyperlink" Target="https://www.wikiwand.com/en/Dirichlet_distribution#citenote2" TargetMode="External"/><Relationship Id="rId12" Type="http://schemas.openxmlformats.org/officeDocument/2006/relationships/hyperlink" Target="https://www.wikiwand.com/en/Multinomial_distribution" TargetMode="External"/><Relationship Id="rId17" Type="http://schemas.openxmlformats.org/officeDocument/2006/relationships/image" Target="../media/image47.png"/><Relationship Id="rId2" Type="http://schemas.openxmlformats.org/officeDocument/2006/relationships/hyperlink" Target="https://www.wikiwand.com/en/Probability" TargetMode="External"/><Relationship Id="rId16"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hyperlink" Target="https://www.wikiwand.com/en/Dirichlet_distribution#citenoteKBJ1" TargetMode="External"/><Relationship Id="rId11" Type="http://schemas.openxmlformats.org/officeDocument/2006/relationships/hyperlink" Target="https://www.wikiwand.com/en/Categorical_distribution" TargetMode="External"/><Relationship Id="rId5" Type="http://schemas.openxmlformats.org/officeDocument/2006/relationships/hyperlink" Target="https://www.wikiwand.com/en/Beta_distribution" TargetMode="External"/><Relationship Id="rId15" Type="http://schemas.openxmlformats.org/officeDocument/2006/relationships/image" Target="../media/image45.png"/><Relationship Id="rId10" Type="http://schemas.openxmlformats.org/officeDocument/2006/relationships/hyperlink" Target="https://www.wikiwand.com/en/Conjugate_prior" TargetMode="External"/><Relationship Id="rId4" Type="http://schemas.openxmlformats.org/officeDocument/2006/relationships/hyperlink" Target="https://www.wikiwand.com/en/Real_number" TargetMode="External"/><Relationship Id="rId9" Type="http://schemas.openxmlformats.org/officeDocument/2006/relationships/hyperlink" Target="https://www.wikiwand.com/en/Bayesian_statistics" TargetMode="External"/><Relationship Id="rId1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www.wikiwand.com/en/Bernoulli_distribution" TargetMode="External"/><Relationship Id="rId13" Type="http://schemas.openxmlformats.org/officeDocument/2006/relationships/hyperlink" Target="https://www.wikiwand.com/en/Bayesian_hierarchical_modeling" TargetMode="External"/><Relationship Id="rId3" Type="http://schemas.openxmlformats.org/officeDocument/2006/relationships/hyperlink" Target="https://www.wikiwand.com/en/Frequentist_inference" TargetMode="External"/><Relationship Id="rId7" Type="http://schemas.openxmlformats.org/officeDocument/2006/relationships/hyperlink" Target="https://www.wikiwand.com/en/Statistical_models" TargetMode="External"/><Relationship Id="rId12" Type="http://schemas.openxmlformats.org/officeDocument/2006/relationships/hyperlink" Target="https://www.wikiwand.com/en/Prior_distribution" TargetMode="External"/><Relationship Id="rId2" Type="http://schemas.openxmlformats.org/officeDocument/2006/relationships/hyperlink" Target="https://www.wikiwand.com/en/Statistical_inference" TargetMode="External"/><Relationship Id="rId1" Type="http://schemas.openxmlformats.org/officeDocument/2006/relationships/slideLayout" Target="../slideLayouts/slideLayout2.xml"/><Relationship Id="rId6" Type="http://schemas.openxmlformats.org/officeDocument/2006/relationships/hyperlink" Target="https://www.wikiwand.com/en/Bayesian_statistics#citenotewakefield20137" TargetMode="External"/><Relationship Id="rId11" Type="http://schemas.openxmlformats.org/officeDocument/2006/relationships/hyperlink" Target="https://www.wikiwand.com/en/Statistical_model" TargetMode="External"/><Relationship Id="rId5" Type="http://schemas.openxmlformats.org/officeDocument/2006/relationships/hyperlink" Target="https://www.wikiwand.com/en/Law_of_large_numbers" TargetMode="External"/><Relationship Id="rId15" Type="http://schemas.openxmlformats.org/officeDocument/2006/relationships/hyperlink" Target="https://www.wikiwand.com/en/Bayesian_networks" TargetMode="External"/><Relationship Id="rId10" Type="http://schemas.openxmlformats.org/officeDocument/2006/relationships/hyperlink" Target="https://www.wikiwand.com/en/Random_variable" TargetMode="External"/><Relationship Id="rId4" Type="http://schemas.openxmlformats.org/officeDocument/2006/relationships/hyperlink" Target="https://www.wikiwand.com/en/Parameter" TargetMode="External"/><Relationship Id="rId9" Type="http://schemas.openxmlformats.org/officeDocument/2006/relationships/hyperlink" Target="https://www.wikiwand.com/en/Bayesian_statistics#citenotebda1" TargetMode="External"/><Relationship Id="rId14" Type="http://schemas.openxmlformats.org/officeDocument/2006/relationships/hyperlink" Target="https://www.wikiwand.com/en/Bayesian_statistics#citenotebmdl9"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18" Type="http://schemas.openxmlformats.org/officeDocument/2006/relationships/image" Target="../media/image6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image" Target="../media/image53.png"/><Relationship Id="rId16"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image" Target="../media/image100.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47.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image" Target="../media/image115.png"/><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png"/></Relationships>
</file>

<file path=ppt/slides/_rels/slide48.xml.rels><?xml version="1.0" encoding="UTF-8" standalone="yes"?>
<Relationships xmlns="http://schemas.openxmlformats.org/package/2006/relationships"><Relationship Id="rId3" Type="http://schemas.openxmlformats.org/officeDocument/2006/relationships/hyperlink" Target="https://www.wikiwand.com/en/Statistical_model" TargetMode="External"/><Relationship Id="rId2" Type="http://schemas.openxmlformats.org/officeDocument/2006/relationships/hyperlink" Target="https://www.wikiwand.com/en/Graphical_model" TargetMode="External"/><Relationship Id="rId1" Type="http://schemas.openxmlformats.org/officeDocument/2006/relationships/slideLayout" Target="../slideLayouts/slideLayout2.xml"/><Relationship Id="rId5" Type="http://schemas.openxmlformats.org/officeDocument/2006/relationships/hyperlink" Target="https://www.wikiwand.com/en/Directed_acyclic_graph" TargetMode="External"/><Relationship Id="rId4" Type="http://schemas.openxmlformats.org/officeDocument/2006/relationships/hyperlink" Target="https://www.wikiwand.com/en/Conditional_independence"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hyperlink" Target="https://en.wikipedia.org/wiki/Stationary_point"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9DCB76-AFFA-48C9-AB75-7501A67C68F7}"/>
              </a:ext>
            </a:extLst>
          </p:cNvPr>
          <p:cNvSpPr>
            <a:spLocks noGrp="1"/>
          </p:cNvSpPr>
          <p:nvPr>
            <p:ph type="ctrTitle"/>
          </p:nvPr>
        </p:nvSpPr>
        <p:spPr/>
        <p:txBody>
          <a:bodyPr/>
          <a:lstStyle/>
          <a:p>
            <a:r>
              <a:rPr lang="en-US" dirty="0"/>
              <a:t>Unit 5</a:t>
            </a:r>
            <a:br>
              <a:rPr lang="en-US" dirty="0"/>
            </a:br>
            <a:r>
              <a:rPr lang="en-US" dirty="0"/>
              <a:t>Bayesian statistics</a:t>
            </a:r>
          </a:p>
        </p:txBody>
      </p:sp>
    </p:spTree>
    <p:extLst>
      <p:ext uri="{BB962C8B-B14F-4D97-AF65-F5344CB8AC3E}">
        <p14:creationId xmlns:p14="http://schemas.microsoft.com/office/powerpoint/2010/main" val="14367057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0"/>
            <a:ext cx="11963401" cy="563343"/>
          </a:xfrm>
        </p:spPr>
        <p:txBody>
          <a:bodyPr>
            <a:normAutofit fontScale="90000"/>
          </a:bodyPr>
          <a:lstStyle/>
          <a:p>
            <a:r>
              <a:rPr lang="en-US" dirty="0"/>
              <a:t>Some useful information</a:t>
            </a:r>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0" y="869019"/>
            <a:ext cx="12005605" cy="5841270"/>
          </a:xfrm>
        </p:spPr>
        <p:txBody>
          <a:bodyPr>
            <a:normAutofit/>
          </a:bodyPr>
          <a:lstStyle/>
          <a:p>
            <a:r>
              <a:rPr lang="en-GB" sz="2500" b="0" i="0" dirty="0">
                <a:solidFill>
                  <a:srgbClr val="000000"/>
                </a:solidFill>
                <a:effectLst/>
              </a:rPr>
              <a:t>In </a:t>
            </a:r>
            <a:r>
              <a:rPr lang="en-GB" sz="2500" b="0" i="0" u="none" strike="noStrike" dirty="0">
                <a:solidFill>
                  <a:srgbClr val="1559B5"/>
                </a:solidFill>
                <a:effectLst/>
                <a:hlinkClick r:id="rId2"/>
              </a:rPr>
              <a:t>Bayesian probability</a:t>
            </a:r>
            <a:r>
              <a:rPr lang="en-GB" sz="2500" b="0" i="0" dirty="0">
                <a:solidFill>
                  <a:srgbClr val="000000"/>
                </a:solidFill>
                <a:effectLst/>
              </a:rPr>
              <a:t> theory, if the </a:t>
            </a:r>
            <a:r>
              <a:rPr lang="en-GB" sz="2500" b="0" i="0" u="none" strike="noStrike" dirty="0">
                <a:solidFill>
                  <a:srgbClr val="1559B5"/>
                </a:solidFill>
                <a:effectLst/>
                <a:hlinkClick r:id="rId3" tooltip="Posterior probability"/>
              </a:rPr>
              <a:t>posterior distributions</a:t>
            </a:r>
            <a:r>
              <a:rPr lang="en-GB" sz="2500" b="0" i="0" dirty="0">
                <a:solidFill>
                  <a:srgbClr val="000000"/>
                </a:solidFill>
                <a:effectLst/>
              </a:rPr>
              <a:t> </a:t>
            </a:r>
            <a:r>
              <a:rPr lang="en-GB" sz="2500" b="0" i="1" dirty="0">
                <a:solidFill>
                  <a:srgbClr val="000000"/>
                </a:solidFill>
                <a:effectLst/>
              </a:rPr>
              <a:t>p</a:t>
            </a:r>
            <a:r>
              <a:rPr lang="en-GB" sz="2500" b="0" i="0" dirty="0">
                <a:solidFill>
                  <a:srgbClr val="000000"/>
                </a:solidFill>
                <a:effectLst/>
              </a:rPr>
              <a:t>(</a:t>
            </a:r>
            <a:r>
              <a:rPr lang="en-GB" sz="2500" b="0" i="1" dirty="0">
                <a:solidFill>
                  <a:srgbClr val="000000"/>
                </a:solidFill>
                <a:effectLst/>
              </a:rPr>
              <a:t>θ</a:t>
            </a:r>
            <a:r>
              <a:rPr lang="en-GB" sz="2500" b="0" i="0" dirty="0">
                <a:solidFill>
                  <a:srgbClr val="000000"/>
                </a:solidFill>
                <a:effectLst/>
              </a:rPr>
              <a:t> | </a:t>
            </a:r>
            <a:r>
              <a:rPr lang="en-GB" sz="2500" b="0" i="1" dirty="0">
                <a:solidFill>
                  <a:srgbClr val="000000"/>
                </a:solidFill>
                <a:effectLst/>
              </a:rPr>
              <a:t>x</a:t>
            </a:r>
            <a:r>
              <a:rPr lang="en-GB" sz="2500" b="0" i="0" dirty="0">
                <a:solidFill>
                  <a:srgbClr val="000000"/>
                </a:solidFill>
                <a:effectLst/>
              </a:rPr>
              <a:t>) are in the same </a:t>
            </a:r>
            <a:r>
              <a:rPr lang="en-GB" sz="2500" b="0" i="0" u="none" strike="noStrike" dirty="0">
                <a:solidFill>
                  <a:srgbClr val="1559B5"/>
                </a:solidFill>
                <a:effectLst/>
                <a:hlinkClick r:id="rId4"/>
              </a:rPr>
              <a:t>probability distribution family</a:t>
            </a:r>
            <a:r>
              <a:rPr lang="en-GB" sz="2500" b="0" i="0" dirty="0">
                <a:solidFill>
                  <a:srgbClr val="000000"/>
                </a:solidFill>
                <a:effectLst/>
              </a:rPr>
              <a:t> as the </a:t>
            </a:r>
            <a:r>
              <a:rPr lang="en-GB" sz="2500" b="0" i="0" u="none" strike="noStrike" dirty="0">
                <a:solidFill>
                  <a:srgbClr val="1559B5"/>
                </a:solidFill>
                <a:effectLst/>
                <a:hlinkClick r:id="rId5"/>
              </a:rPr>
              <a:t>prior probability distribution</a:t>
            </a:r>
            <a:r>
              <a:rPr lang="en-GB" sz="2500" b="0" i="0" dirty="0">
                <a:solidFill>
                  <a:srgbClr val="000000"/>
                </a:solidFill>
                <a:effectLst/>
              </a:rPr>
              <a:t> </a:t>
            </a:r>
            <a:r>
              <a:rPr lang="en-GB" sz="2500" b="0" i="1" dirty="0">
                <a:solidFill>
                  <a:srgbClr val="000000"/>
                </a:solidFill>
                <a:effectLst/>
              </a:rPr>
              <a:t>p</a:t>
            </a:r>
            <a:r>
              <a:rPr lang="en-GB" sz="2500" b="0" i="0" dirty="0">
                <a:solidFill>
                  <a:srgbClr val="000000"/>
                </a:solidFill>
                <a:effectLst/>
              </a:rPr>
              <a:t>(θ), the prior and posterior are then called </a:t>
            </a:r>
            <a:r>
              <a:rPr lang="en-GB" sz="2500" b="1" i="0" dirty="0">
                <a:solidFill>
                  <a:srgbClr val="000000"/>
                </a:solidFill>
                <a:effectLst/>
              </a:rPr>
              <a:t>conjugate distributions,</a:t>
            </a:r>
            <a:r>
              <a:rPr lang="en-GB" sz="2500" b="0" i="0" dirty="0">
                <a:solidFill>
                  <a:srgbClr val="000000"/>
                </a:solidFill>
                <a:effectLst/>
              </a:rPr>
              <a:t> and the prior is called a </a:t>
            </a:r>
            <a:r>
              <a:rPr lang="en-GB" sz="2500" b="1" i="0" dirty="0">
                <a:solidFill>
                  <a:srgbClr val="000000"/>
                </a:solidFill>
                <a:effectLst/>
              </a:rPr>
              <a:t>conjugate prior</a:t>
            </a:r>
            <a:r>
              <a:rPr lang="en-GB" sz="2500" b="0" i="0" dirty="0">
                <a:solidFill>
                  <a:srgbClr val="000000"/>
                </a:solidFill>
                <a:effectLst/>
              </a:rPr>
              <a:t> for the </a:t>
            </a:r>
            <a:r>
              <a:rPr lang="en-GB" sz="2500" b="0" i="0" u="none" strike="noStrike" dirty="0">
                <a:solidFill>
                  <a:srgbClr val="1559B5"/>
                </a:solidFill>
                <a:effectLst/>
                <a:hlinkClick r:id="rId6" tooltip="Likelihood function"/>
              </a:rPr>
              <a:t>likelihood function</a:t>
            </a:r>
            <a:r>
              <a:rPr lang="en-GB" sz="2500" b="0" i="0" dirty="0">
                <a:solidFill>
                  <a:srgbClr val="000000"/>
                </a:solidFill>
                <a:effectLst/>
              </a:rPr>
              <a:t> </a:t>
            </a:r>
            <a:r>
              <a:rPr lang="en-GB" sz="2500" b="0" i="1" dirty="0">
                <a:solidFill>
                  <a:srgbClr val="000000"/>
                </a:solidFill>
                <a:effectLst/>
              </a:rPr>
              <a:t>p</a:t>
            </a:r>
            <a:r>
              <a:rPr lang="en-GB" sz="2500" b="0" i="0" dirty="0">
                <a:solidFill>
                  <a:srgbClr val="000000"/>
                </a:solidFill>
                <a:effectLst/>
              </a:rPr>
              <a:t>(x | </a:t>
            </a:r>
            <a:r>
              <a:rPr lang="en-GB" sz="2500" b="0" i="1" dirty="0">
                <a:solidFill>
                  <a:srgbClr val="000000"/>
                </a:solidFill>
                <a:effectLst/>
              </a:rPr>
              <a:t>θ</a:t>
            </a:r>
            <a:r>
              <a:rPr lang="en-GB" sz="2500" b="0" i="0" dirty="0">
                <a:solidFill>
                  <a:srgbClr val="000000"/>
                </a:solidFill>
                <a:effectLst/>
              </a:rPr>
              <a:t>). </a:t>
            </a:r>
          </a:p>
          <a:p>
            <a:pPr algn="l" fontAlgn="base"/>
            <a:r>
              <a:rPr lang="en-GB" sz="2500" dirty="0">
                <a:solidFill>
                  <a:srgbClr val="000000"/>
                </a:solidFill>
              </a:rPr>
              <a:t>A </a:t>
            </a:r>
            <a:r>
              <a:rPr lang="en-GB" sz="2500" b="1" dirty="0">
                <a:solidFill>
                  <a:srgbClr val="000000"/>
                </a:solidFill>
                <a:hlinkClick r:id="rId7">
                  <a:extLst>
                    <a:ext uri="{A12FA001-AC4F-418D-AE19-62706E023703}">
                      <ahyp:hlinkClr xmlns:ahyp="http://schemas.microsoft.com/office/drawing/2018/hyperlinkcolor" val="tx"/>
                    </a:ext>
                  </a:extLst>
                </a:hlinkClick>
              </a:rPr>
              <a:t>Beta distribution</a:t>
            </a:r>
            <a:r>
              <a:rPr lang="en-GB" sz="2500" b="1" dirty="0">
                <a:solidFill>
                  <a:srgbClr val="000000"/>
                </a:solidFill>
              </a:rPr>
              <a:t> </a:t>
            </a:r>
            <a:r>
              <a:rPr lang="en-GB" sz="2500" dirty="0">
                <a:solidFill>
                  <a:srgbClr val="000000"/>
                </a:solidFill>
              </a:rPr>
              <a:t>is used to </a:t>
            </a:r>
            <a:r>
              <a:rPr lang="en-GB" sz="2500" b="1" dirty="0">
                <a:solidFill>
                  <a:srgbClr val="000000"/>
                </a:solidFill>
              </a:rPr>
              <a:t>model things </a:t>
            </a:r>
            <a:r>
              <a:rPr lang="en-GB" sz="2500" dirty="0">
                <a:solidFill>
                  <a:srgbClr val="000000"/>
                </a:solidFill>
              </a:rPr>
              <a:t>that have a </a:t>
            </a:r>
            <a:r>
              <a:rPr lang="en-GB" sz="2500" b="1" dirty="0">
                <a:solidFill>
                  <a:srgbClr val="000000"/>
                </a:solidFill>
              </a:rPr>
              <a:t>limited range, like 0 to 1.</a:t>
            </a:r>
          </a:p>
          <a:p>
            <a:pPr algn="l" fontAlgn="base"/>
            <a:r>
              <a:rPr lang="en-GB" sz="2500" dirty="0">
                <a:solidFill>
                  <a:srgbClr val="000000"/>
                </a:solidFill>
              </a:rPr>
              <a:t>Examples are the </a:t>
            </a:r>
            <a:r>
              <a:rPr lang="en-GB" sz="2500" b="1" dirty="0">
                <a:solidFill>
                  <a:srgbClr val="000000"/>
                </a:solidFill>
              </a:rPr>
              <a:t>probability of success </a:t>
            </a:r>
            <a:r>
              <a:rPr lang="en-GB" sz="2500" dirty="0">
                <a:solidFill>
                  <a:srgbClr val="000000"/>
                </a:solidFill>
              </a:rPr>
              <a:t>in an experiment having </a:t>
            </a:r>
            <a:r>
              <a:rPr lang="en-GB" sz="2500" b="1" dirty="0">
                <a:solidFill>
                  <a:srgbClr val="000000"/>
                </a:solidFill>
              </a:rPr>
              <a:t>only two outcomes</a:t>
            </a:r>
            <a:r>
              <a:rPr lang="en-GB" sz="2500" dirty="0">
                <a:solidFill>
                  <a:srgbClr val="000000"/>
                </a:solidFill>
              </a:rPr>
              <a:t>, like success and failure. If you do a limited number of experiments, and some are successful, you can represent what that tells you by a beta distribution</a:t>
            </a:r>
          </a:p>
          <a:p>
            <a:pPr algn="l" fontAlgn="base"/>
            <a:r>
              <a:rPr lang="en-GB" sz="2500" b="0" i="0" dirty="0">
                <a:solidFill>
                  <a:srgbClr val="242729"/>
                </a:solidFill>
                <a:effectLst/>
                <a:latin typeface="Arial" panose="020B0604020202020204" pitchFamily="34" charset="0"/>
              </a:rPr>
              <a:t>Beta distribution can be understood as representing a distribution </a:t>
            </a:r>
            <a:r>
              <a:rPr lang="en-GB" sz="2500" b="0" i="1" dirty="0">
                <a:solidFill>
                  <a:srgbClr val="242729"/>
                </a:solidFill>
                <a:effectLst/>
                <a:latin typeface="Arial" panose="020B0604020202020204" pitchFamily="34" charset="0"/>
              </a:rPr>
              <a:t>of probabilities</a:t>
            </a:r>
            <a:r>
              <a:rPr lang="en-GB" sz="2500" b="0" i="0" dirty="0">
                <a:solidFill>
                  <a:srgbClr val="242729"/>
                </a:solidFill>
                <a:effectLst/>
                <a:latin typeface="Arial" panose="020B0604020202020204" pitchFamily="34" charset="0"/>
              </a:rPr>
              <a:t>, that is, it represents all the possible values of a probability when we don't know what that probability is</a:t>
            </a:r>
            <a:endParaRPr lang="en-GB" sz="2500" dirty="0">
              <a:solidFill>
                <a:srgbClr val="000000"/>
              </a:solidFill>
            </a:endParaRPr>
          </a:p>
          <a:p>
            <a:r>
              <a:rPr lang="en-GB" sz="2500" b="0" i="0" dirty="0">
                <a:solidFill>
                  <a:srgbClr val="000000"/>
                </a:solidFill>
                <a:effectLst/>
                <a:latin typeface="Lora"/>
              </a:rPr>
              <a:t>In </a:t>
            </a:r>
            <a:r>
              <a:rPr lang="en-GB" sz="2500" b="0" i="0" u="none" strike="noStrike" dirty="0">
                <a:solidFill>
                  <a:srgbClr val="1559B5"/>
                </a:solidFill>
                <a:effectLst/>
                <a:latin typeface="Lora"/>
                <a:hlinkClick r:id="rId8"/>
              </a:rPr>
              <a:t>probability theory</a:t>
            </a:r>
            <a:r>
              <a:rPr lang="en-GB" sz="2500" b="0" i="0" dirty="0">
                <a:solidFill>
                  <a:srgbClr val="000000"/>
                </a:solidFill>
                <a:effectLst/>
                <a:latin typeface="Lora"/>
              </a:rPr>
              <a:t> and </a:t>
            </a:r>
            <a:r>
              <a:rPr lang="en-GB" sz="2500" b="0" i="0" u="none" strike="noStrike" dirty="0">
                <a:solidFill>
                  <a:srgbClr val="1559B5"/>
                </a:solidFill>
                <a:effectLst/>
                <a:latin typeface="Lora"/>
                <a:hlinkClick r:id="rId9" tooltip="Statistics"/>
              </a:rPr>
              <a:t>statistics</a:t>
            </a:r>
            <a:r>
              <a:rPr lang="en-GB" sz="2500" b="0" i="0" dirty="0">
                <a:solidFill>
                  <a:srgbClr val="000000"/>
                </a:solidFill>
                <a:effectLst/>
                <a:latin typeface="Lora"/>
              </a:rPr>
              <a:t>, the </a:t>
            </a:r>
            <a:r>
              <a:rPr lang="en-GB" sz="2500" b="1" i="0" dirty="0">
                <a:solidFill>
                  <a:srgbClr val="000000"/>
                </a:solidFill>
                <a:effectLst/>
                <a:latin typeface="Lora"/>
              </a:rPr>
              <a:t>beta distribution</a:t>
            </a:r>
            <a:r>
              <a:rPr lang="en-GB" sz="2500" b="0" i="0" dirty="0">
                <a:solidFill>
                  <a:srgbClr val="000000"/>
                </a:solidFill>
                <a:effectLst/>
                <a:latin typeface="Lora"/>
              </a:rPr>
              <a:t> is a family of continuous </a:t>
            </a:r>
            <a:r>
              <a:rPr lang="en-GB" sz="2500" b="0" i="0" u="none" strike="noStrike" dirty="0">
                <a:solidFill>
                  <a:srgbClr val="1559B5"/>
                </a:solidFill>
                <a:effectLst/>
                <a:latin typeface="Lora"/>
                <a:hlinkClick r:id="rId10" tooltip="Probability distribution"/>
              </a:rPr>
              <a:t>probability distributions</a:t>
            </a:r>
            <a:r>
              <a:rPr lang="en-GB" sz="2500" b="0" i="0" dirty="0">
                <a:solidFill>
                  <a:srgbClr val="000000"/>
                </a:solidFill>
                <a:effectLst/>
                <a:latin typeface="Lora"/>
              </a:rPr>
              <a:t> defined on the interval [0, 1] </a:t>
            </a:r>
            <a:r>
              <a:rPr lang="en-GB" sz="2500" b="0" i="0" u="none" strike="noStrike" dirty="0">
                <a:solidFill>
                  <a:srgbClr val="1559B5"/>
                </a:solidFill>
                <a:effectLst/>
                <a:latin typeface="Lora"/>
                <a:hlinkClick r:id="rId11"/>
              </a:rPr>
              <a:t>parameterized</a:t>
            </a:r>
            <a:r>
              <a:rPr lang="en-GB" sz="2500" b="0" i="0" dirty="0">
                <a:solidFill>
                  <a:srgbClr val="000000"/>
                </a:solidFill>
                <a:effectLst/>
                <a:latin typeface="Lora"/>
              </a:rPr>
              <a:t> by two positive </a:t>
            </a:r>
            <a:r>
              <a:rPr lang="en-GB" sz="2500" b="0" i="0" u="none" strike="noStrike" dirty="0">
                <a:solidFill>
                  <a:srgbClr val="1559B5"/>
                </a:solidFill>
                <a:effectLst/>
                <a:latin typeface="Lora"/>
                <a:hlinkClick r:id="rId12" tooltip="Shape parameter"/>
              </a:rPr>
              <a:t>shape parameters</a:t>
            </a:r>
            <a:r>
              <a:rPr lang="en-GB" sz="2500" b="0" i="0" dirty="0">
                <a:solidFill>
                  <a:srgbClr val="000000"/>
                </a:solidFill>
                <a:effectLst/>
                <a:latin typeface="Lora"/>
              </a:rPr>
              <a:t>, denoted by </a:t>
            </a:r>
            <a:r>
              <a:rPr lang="en-GB" sz="2500" b="0" i="1" dirty="0">
                <a:solidFill>
                  <a:srgbClr val="000000"/>
                </a:solidFill>
                <a:effectLst/>
                <a:latin typeface="Lora"/>
              </a:rPr>
              <a:t>α</a:t>
            </a:r>
            <a:r>
              <a:rPr lang="en-GB" sz="2500" b="0" i="0" dirty="0">
                <a:solidFill>
                  <a:srgbClr val="000000"/>
                </a:solidFill>
                <a:effectLst/>
                <a:latin typeface="Lora"/>
              </a:rPr>
              <a:t> and </a:t>
            </a:r>
            <a:r>
              <a:rPr lang="en-GB" sz="2500" b="0" i="1" dirty="0">
                <a:solidFill>
                  <a:srgbClr val="000000"/>
                </a:solidFill>
                <a:effectLst/>
                <a:latin typeface="Lora"/>
              </a:rPr>
              <a:t>β</a:t>
            </a:r>
            <a:r>
              <a:rPr lang="en-GB" sz="2500" b="0" i="0" dirty="0">
                <a:solidFill>
                  <a:srgbClr val="000000"/>
                </a:solidFill>
                <a:effectLst/>
                <a:latin typeface="Lora"/>
              </a:rPr>
              <a:t>, that appear as exponents of the random variable and control the shape of the distribution.</a:t>
            </a:r>
            <a:endParaRPr lang="en-US" sz="2500" dirty="0"/>
          </a:p>
        </p:txBody>
      </p:sp>
      <p:pic>
        <p:nvPicPr>
          <p:cNvPr id="5" name="Picture 4">
            <a:extLst>
              <a:ext uri="{FF2B5EF4-FFF2-40B4-BE49-F238E27FC236}">
                <a16:creationId xmlns:a16="http://schemas.microsoft.com/office/drawing/2014/main" id="{43B13CAE-CB61-4B54-AAD6-3BDD32583981}"/>
              </a:ext>
            </a:extLst>
          </p:cNvPr>
          <p:cNvPicPr>
            <a:picLocks noChangeAspect="1"/>
          </p:cNvPicPr>
          <p:nvPr/>
        </p:nvPicPr>
        <p:blipFill>
          <a:blip r:embed="rId13"/>
          <a:stretch>
            <a:fillRect/>
          </a:stretch>
        </p:blipFill>
        <p:spPr>
          <a:xfrm>
            <a:off x="10893156" y="49233"/>
            <a:ext cx="1209675" cy="457200"/>
          </a:xfrm>
          <a:prstGeom prst="rect">
            <a:avLst/>
          </a:prstGeom>
          <a:ln>
            <a:solidFill>
              <a:schemeClr val="tx1"/>
            </a:solidFill>
          </a:ln>
        </p:spPr>
      </p:pic>
      <p:pic>
        <p:nvPicPr>
          <p:cNvPr id="7" name="Picture 6">
            <a:extLst>
              <a:ext uri="{FF2B5EF4-FFF2-40B4-BE49-F238E27FC236}">
                <a16:creationId xmlns:a16="http://schemas.microsoft.com/office/drawing/2014/main" id="{3D074F9F-8C42-45A1-83D8-9C749164E29D}"/>
              </a:ext>
            </a:extLst>
          </p:cNvPr>
          <p:cNvPicPr>
            <a:picLocks noChangeAspect="1"/>
          </p:cNvPicPr>
          <p:nvPr/>
        </p:nvPicPr>
        <p:blipFill>
          <a:blip r:embed="rId14"/>
          <a:stretch>
            <a:fillRect/>
          </a:stretch>
        </p:blipFill>
        <p:spPr>
          <a:xfrm>
            <a:off x="5205045" y="42204"/>
            <a:ext cx="5623236" cy="587316"/>
          </a:xfrm>
          <a:prstGeom prst="rect">
            <a:avLst/>
          </a:prstGeom>
          <a:ln>
            <a:solidFill>
              <a:schemeClr val="tx1"/>
            </a:solidFill>
          </a:ln>
        </p:spPr>
      </p:pic>
    </p:spTree>
    <p:extLst>
      <p:ext uri="{BB962C8B-B14F-4D97-AF65-F5344CB8AC3E}">
        <p14:creationId xmlns:p14="http://schemas.microsoft.com/office/powerpoint/2010/main" val="1364829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GB" sz="4000" dirty="0"/>
              <a:t>The Posterior Distribution, Bayes' Formula</a:t>
            </a:r>
            <a:endParaRPr lang="en-US" sz="4000" dirty="0"/>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58004"/>
            <a:ext cx="12005605" cy="6094488"/>
          </a:xfrm>
        </p:spPr>
        <p:txBody>
          <a:bodyPr/>
          <a:lstStyle/>
          <a:p>
            <a:r>
              <a:rPr lang="en-US" dirty="0"/>
              <a:t>a</a:t>
            </a:r>
          </a:p>
        </p:txBody>
      </p:sp>
      <p:pic>
        <p:nvPicPr>
          <p:cNvPr id="4" name="Picture 3">
            <a:extLst>
              <a:ext uri="{FF2B5EF4-FFF2-40B4-BE49-F238E27FC236}">
                <a16:creationId xmlns:a16="http://schemas.microsoft.com/office/drawing/2014/main" id="{3DD3535B-2D6C-4A2B-9FBF-192469530FF2}"/>
              </a:ext>
            </a:extLst>
          </p:cNvPr>
          <p:cNvPicPr>
            <a:picLocks noChangeAspect="1"/>
          </p:cNvPicPr>
          <p:nvPr/>
        </p:nvPicPr>
        <p:blipFill>
          <a:blip r:embed="rId2"/>
          <a:stretch>
            <a:fillRect/>
          </a:stretch>
        </p:blipFill>
        <p:spPr>
          <a:xfrm>
            <a:off x="100671" y="619592"/>
            <a:ext cx="6525212" cy="4508082"/>
          </a:xfrm>
          <a:prstGeom prst="rect">
            <a:avLst/>
          </a:prstGeom>
          <a:ln>
            <a:solidFill>
              <a:schemeClr val="tx1"/>
            </a:solidFill>
          </a:ln>
        </p:spPr>
      </p:pic>
      <p:pic>
        <p:nvPicPr>
          <p:cNvPr id="5" name="Picture 4">
            <a:extLst>
              <a:ext uri="{FF2B5EF4-FFF2-40B4-BE49-F238E27FC236}">
                <a16:creationId xmlns:a16="http://schemas.microsoft.com/office/drawing/2014/main" id="{5B267C8C-619B-4500-955F-D30AA3727A47}"/>
              </a:ext>
            </a:extLst>
          </p:cNvPr>
          <p:cNvPicPr>
            <a:picLocks noChangeAspect="1"/>
          </p:cNvPicPr>
          <p:nvPr/>
        </p:nvPicPr>
        <p:blipFill>
          <a:blip r:embed="rId3"/>
          <a:stretch>
            <a:fillRect/>
          </a:stretch>
        </p:blipFill>
        <p:spPr>
          <a:xfrm>
            <a:off x="6717326" y="746978"/>
            <a:ext cx="5267044" cy="772331"/>
          </a:xfrm>
          <a:prstGeom prst="rect">
            <a:avLst/>
          </a:prstGeom>
          <a:ln>
            <a:solidFill>
              <a:schemeClr val="tx1"/>
            </a:solidFill>
          </a:ln>
        </p:spPr>
      </p:pic>
      <p:pic>
        <p:nvPicPr>
          <p:cNvPr id="6" name="Picture 5">
            <a:extLst>
              <a:ext uri="{FF2B5EF4-FFF2-40B4-BE49-F238E27FC236}">
                <a16:creationId xmlns:a16="http://schemas.microsoft.com/office/drawing/2014/main" id="{00FFF9C2-2E16-444A-97EA-4D1ED60BE114}"/>
              </a:ext>
            </a:extLst>
          </p:cNvPr>
          <p:cNvPicPr>
            <a:picLocks noChangeAspect="1"/>
          </p:cNvPicPr>
          <p:nvPr/>
        </p:nvPicPr>
        <p:blipFill>
          <a:blip r:embed="rId4"/>
          <a:stretch>
            <a:fillRect/>
          </a:stretch>
        </p:blipFill>
        <p:spPr>
          <a:xfrm>
            <a:off x="6706699" y="1800738"/>
            <a:ext cx="5165646" cy="942462"/>
          </a:xfrm>
          <a:prstGeom prst="rect">
            <a:avLst/>
          </a:prstGeom>
          <a:ln>
            <a:solidFill>
              <a:schemeClr val="tx1"/>
            </a:solidFill>
          </a:ln>
        </p:spPr>
      </p:pic>
    </p:spTree>
    <p:extLst>
      <p:ext uri="{BB962C8B-B14F-4D97-AF65-F5344CB8AC3E}">
        <p14:creationId xmlns:p14="http://schemas.microsoft.com/office/powerpoint/2010/main" val="3665411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67289"/>
            <a:ext cx="11963401" cy="535207"/>
          </a:xfrm>
        </p:spPr>
        <p:txBody>
          <a:bodyPr>
            <a:normAutofit fontScale="90000"/>
          </a:bodyPr>
          <a:lstStyle/>
          <a:p>
            <a:r>
              <a:rPr lang="en-GB" sz="4000" b="1" dirty="0">
                <a:solidFill>
                  <a:srgbClr val="474747"/>
                </a:solidFill>
                <a:effectLst/>
                <a:latin typeface="Open Sans"/>
              </a:rPr>
              <a:t>Application: Bernoulli Experiment with the Beta Prior</a:t>
            </a:r>
            <a:br>
              <a:rPr lang="en-GB" b="1" dirty="0">
                <a:solidFill>
                  <a:srgbClr val="474747"/>
                </a:solidFill>
                <a:effectLst/>
                <a:latin typeface="Open Sans"/>
              </a:rPr>
            </a:br>
            <a:endParaRPr lang="en-US" dirty="0"/>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58004"/>
            <a:ext cx="12005605" cy="6094488"/>
          </a:xfrm>
        </p:spPr>
        <p:txBody>
          <a:bodyPr/>
          <a:lstStyle/>
          <a:p>
            <a:r>
              <a:rPr lang="en-GB" sz="2400" b="0" i="0" dirty="0">
                <a:solidFill>
                  <a:srgbClr val="222222"/>
                </a:solidFill>
                <a:effectLst/>
                <a:latin typeface="Open Sans"/>
              </a:rPr>
              <a:t>The </a:t>
            </a:r>
            <a:r>
              <a:rPr lang="en-GB" sz="2400" b="1" i="0" dirty="0">
                <a:solidFill>
                  <a:srgbClr val="222222"/>
                </a:solidFill>
                <a:effectLst/>
                <a:latin typeface="Open Sans"/>
              </a:rPr>
              <a:t>main power </a:t>
            </a:r>
            <a:r>
              <a:rPr lang="en-GB" sz="2400" b="0" i="0" dirty="0">
                <a:solidFill>
                  <a:srgbClr val="222222"/>
                </a:solidFill>
                <a:effectLst/>
                <a:latin typeface="Open Sans"/>
              </a:rPr>
              <a:t>of </a:t>
            </a:r>
            <a:r>
              <a:rPr lang="en-GB" sz="2400" b="1" i="0" dirty="0">
                <a:solidFill>
                  <a:srgbClr val="222222"/>
                </a:solidFill>
                <a:effectLst/>
                <a:latin typeface="Open Sans"/>
              </a:rPr>
              <a:t>Bayesian approach </a:t>
            </a:r>
            <a:r>
              <a:rPr lang="en-GB" sz="2400" b="0" i="0" dirty="0">
                <a:solidFill>
                  <a:srgbClr val="222222"/>
                </a:solidFill>
                <a:effectLst/>
                <a:latin typeface="Open Sans"/>
              </a:rPr>
              <a:t>comes from the fact that, </a:t>
            </a:r>
            <a:r>
              <a:rPr lang="en-GB" sz="2400" b="1" i="0" dirty="0">
                <a:solidFill>
                  <a:srgbClr val="222222"/>
                </a:solidFill>
                <a:effectLst/>
                <a:latin typeface="Open Sans"/>
              </a:rPr>
              <a:t>designer</a:t>
            </a:r>
            <a:r>
              <a:rPr lang="en-GB" sz="2400" b="0" i="0" dirty="0">
                <a:solidFill>
                  <a:srgbClr val="222222"/>
                </a:solidFill>
                <a:effectLst/>
                <a:latin typeface="Open Sans"/>
              </a:rPr>
              <a:t> can </a:t>
            </a:r>
            <a:r>
              <a:rPr lang="en-GB" sz="2400" b="1" i="0" dirty="0">
                <a:solidFill>
                  <a:srgbClr val="222222"/>
                </a:solidFill>
                <a:effectLst/>
                <a:latin typeface="Open Sans"/>
              </a:rPr>
              <a:t>reflect the prior information </a:t>
            </a:r>
            <a:r>
              <a:rPr lang="en-GB" sz="2400" b="0" i="0" dirty="0">
                <a:solidFill>
                  <a:srgbClr val="222222"/>
                </a:solidFill>
                <a:effectLst/>
                <a:latin typeface="Open Sans"/>
              </a:rPr>
              <a:t>in terms of a cleverly-engineered </a:t>
            </a:r>
            <a:r>
              <a:rPr lang="en-GB" sz="2400" b="1" i="0" dirty="0">
                <a:solidFill>
                  <a:srgbClr val="222222"/>
                </a:solidFill>
                <a:effectLst/>
                <a:latin typeface="Open Sans"/>
              </a:rPr>
              <a:t>prior distribution</a:t>
            </a:r>
            <a:r>
              <a:rPr lang="en-GB" sz="2400" b="0" i="0" dirty="0">
                <a:solidFill>
                  <a:srgbClr val="222222"/>
                </a:solidFill>
                <a:effectLst/>
                <a:latin typeface="Open Sans"/>
              </a:rPr>
              <a:t>.</a:t>
            </a:r>
          </a:p>
          <a:p>
            <a:r>
              <a:rPr lang="en-GB" sz="2400" b="0" i="0" dirty="0">
                <a:solidFill>
                  <a:srgbClr val="222222"/>
                </a:solidFill>
                <a:effectLst/>
                <a:latin typeface="Open Sans"/>
              </a:rPr>
              <a:t>Basically, you are multiplying the </a:t>
            </a:r>
            <a:r>
              <a:rPr lang="en-GB" sz="2400" b="1" i="0" dirty="0">
                <a:solidFill>
                  <a:srgbClr val="222222"/>
                </a:solidFill>
                <a:effectLst/>
                <a:latin typeface="Open Sans"/>
              </a:rPr>
              <a:t>Likelihood</a:t>
            </a:r>
            <a:r>
              <a:rPr lang="en-GB" sz="2400" b="0" i="0" dirty="0">
                <a:solidFill>
                  <a:srgbClr val="222222"/>
                </a:solidFill>
                <a:effectLst/>
                <a:latin typeface="Open Sans"/>
              </a:rPr>
              <a:t> and </a:t>
            </a:r>
            <a:r>
              <a:rPr lang="en-GB" sz="2400" b="1" i="0" dirty="0">
                <a:solidFill>
                  <a:srgbClr val="222222"/>
                </a:solidFill>
                <a:effectLst/>
                <a:latin typeface="Open Sans"/>
              </a:rPr>
              <a:t>Prior distribution</a:t>
            </a:r>
            <a:r>
              <a:rPr lang="en-GB" sz="2400" b="0" i="0" dirty="0">
                <a:solidFill>
                  <a:srgbClr val="222222"/>
                </a:solidFill>
                <a:effectLst/>
                <a:latin typeface="Open Sans"/>
              </a:rPr>
              <a:t> to get the </a:t>
            </a:r>
            <a:r>
              <a:rPr lang="en-GB" sz="2400" b="1" i="0" dirty="0">
                <a:solidFill>
                  <a:srgbClr val="222222"/>
                </a:solidFill>
                <a:effectLst/>
                <a:latin typeface="Open Sans"/>
              </a:rPr>
              <a:t>Posterior</a:t>
            </a:r>
            <a:r>
              <a:rPr lang="en-GB" sz="2400" b="0" i="0" dirty="0">
                <a:solidFill>
                  <a:srgbClr val="222222"/>
                </a:solidFill>
                <a:effectLst/>
                <a:latin typeface="Open Sans"/>
              </a:rPr>
              <a:t>, and there are a lot of constant term. You can keep all of them and get the final posterior. However, </a:t>
            </a:r>
            <a:r>
              <a:rPr lang="en-GB" sz="2400" b="1" i="0" dirty="0">
                <a:solidFill>
                  <a:srgbClr val="222222"/>
                </a:solidFill>
                <a:effectLst/>
                <a:latin typeface="Open Sans"/>
              </a:rPr>
              <a:t>throwing</a:t>
            </a:r>
            <a:r>
              <a:rPr lang="en-GB" sz="2400" b="0" i="0" dirty="0">
                <a:solidFill>
                  <a:srgbClr val="222222"/>
                </a:solidFill>
                <a:effectLst/>
                <a:latin typeface="Open Sans"/>
              </a:rPr>
              <a:t> the </a:t>
            </a:r>
          </a:p>
          <a:p>
            <a:pPr marL="0" indent="0">
              <a:buNone/>
            </a:pPr>
            <a:r>
              <a:rPr lang="en-GB" sz="2400" b="0" i="0" dirty="0">
                <a:solidFill>
                  <a:srgbClr val="222222"/>
                </a:solidFill>
                <a:effectLst/>
                <a:latin typeface="Open Sans"/>
              </a:rPr>
              <a:t>constant term at each step, finally when </a:t>
            </a:r>
          </a:p>
          <a:p>
            <a:pPr marL="0" indent="0">
              <a:buNone/>
            </a:pPr>
            <a:r>
              <a:rPr lang="en-GB" sz="2400" b="0" i="0" dirty="0">
                <a:solidFill>
                  <a:srgbClr val="222222"/>
                </a:solidFill>
                <a:effectLst/>
                <a:latin typeface="Open Sans"/>
              </a:rPr>
              <a:t>you get the </a:t>
            </a:r>
            <a:r>
              <a:rPr lang="en-GB" sz="2400" b="1" i="0" dirty="0">
                <a:solidFill>
                  <a:srgbClr val="222222"/>
                </a:solidFill>
                <a:effectLst/>
                <a:latin typeface="Open Sans"/>
              </a:rPr>
              <a:t>Posterior</a:t>
            </a:r>
            <a:r>
              <a:rPr lang="en-GB" sz="2400" b="0" i="0" dirty="0">
                <a:solidFill>
                  <a:srgbClr val="222222"/>
                </a:solidFill>
                <a:effectLst/>
                <a:latin typeface="Open Sans"/>
              </a:rPr>
              <a:t> without the constant</a:t>
            </a:r>
          </a:p>
          <a:p>
            <a:pPr marL="0" indent="0">
              <a:buNone/>
            </a:pPr>
            <a:r>
              <a:rPr lang="en-GB" sz="2400" b="0" i="0" dirty="0">
                <a:solidFill>
                  <a:srgbClr val="222222"/>
                </a:solidFill>
                <a:effectLst/>
                <a:latin typeface="Open Sans"/>
              </a:rPr>
              <a:t>term, you could figure out the what the </a:t>
            </a:r>
          </a:p>
          <a:p>
            <a:pPr marL="0" indent="0">
              <a:buNone/>
            </a:pPr>
            <a:r>
              <a:rPr lang="en-GB" sz="2400" b="0" i="0" dirty="0">
                <a:solidFill>
                  <a:srgbClr val="222222"/>
                </a:solidFill>
                <a:effectLst/>
                <a:latin typeface="Open Sans"/>
              </a:rPr>
              <a:t>constant term should be because the </a:t>
            </a:r>
          </a:p>
          <a:p>
            <a:pPr marL="0" indent="0">
              <a:buNone/>
            </a:pPr>
            <a:r>
              <a:rPr lang="en-GB" sz="2400" b="1" i="0" dirty="0">
                <a:solidFill>
                  <a:srgbClr val="222222"/>
                </a:solidFill>
                <a:effectLst/>
                <a:latin typeface="Open Sans"/>
              </a:rPr>
              <a:t>posterior distribution should integrate to </a:t>
            </a:r>
            <a:r>
              <a:rPr lang="en-GB" sz="2400" b="0" i="0" dirty="0">
                <a:solidFill>
                  <a:srgbClr val="222222"/>
                </a:solidFill>
                <a:effectLst/>
                <a:latin typeface="Open Sans"/>
              </a:rPr>
              <a:t>1. </a:t>
            </a:r>
          </a:p>
          <a:p>
            <a:pPr marL="0" indent="0">
              <a:buNone/>
            </a:pPr>
            <a:r>
              <a:rPr lang="en-GB" sz="2400" b="0" i="0" dirty="0">
                <a:solidFill>
                  <a:srgbClr val="222222"/>
                </a:solidFill>
                <a:effectLst/>
                <a:latin typeface="Open Sans"/>
              </a:rPr>
              <a:t>So there is no need to keep them </a:t>
            </a:r>
          </a:p>
          <a:p>
            <a:pPr marL="0" indent="0">
              <a:buNone/>
            </a:pPr>
            <a:r>
              <a:rPr lang="en-GB" sz="2400" b="0" i="0" dirty="0">
                <a:solidFill>
                  <a:srgbClr val="222222"/>
                </a:solidFill>
                <a:effectLst/>
                <a:latin typeface="Open Sans"/>
              </a:rPr>
              <a:t>through the computation, it would be messy If</a:t>
            </a:r>
          </a:p>
          <a:p>
            <a:pPr marL="0" indent="0">
              <a:buNone/>
            </a:pPr>
            <a:r>
              <a:rPr lang="en-GB" sz="2400" b="0" i="0" dirty="0">
                <a:solidFill>
                  <a:srgbClr val="222222"/>
                </a:solidFill>
                <a:effectLst/>
                <a:latin typeface="Open Sans"/>
              </a:rPr>
              <a:t>keeping all of them. And I think maybe finally, what we want is to maximize the posterior probability and not the whole distribution, so we don't </a:t>
            </a:r>
            <a:r>
              <a:rPr lang="en-GB" b="0" i="0" dirty="0">
                <a:solidFill>
                  <a:srgbClr val="222222"/>
                </a:solidFill>
                <a:effectLst/>
                <a:latin typeface="Open Sans"/>
              </a:rPr>
              <a:t>really need them.</a:t>
            </a:r>
            <a:endParaRPr lang="en-US" dirty="0"/>
          </a:p>
        </p:txBody>
      </p:sp>
      <p:pic>
        <p:nvPicPr>
          <p:cNvPr id="5" name="Picture 4">
            <a:extLst>
              <a:ext uri="{FF2B5EF4-FFF2-40B4-BE49-F238E27FC236}">
                <a16:creationId xmlns:a16="http://schemas.microsoft.com/office/drawing/2014/main" id="{A20D9097-C5F0-4514-8A56-A0EE39E8F2F6}"/>
              </a:ext>
            </a:extLst>
          </p:cNvPr>
          <p:cNvPicPr>
            <a:picLocks noChangeAspect="1"/>
          </p:cNvPicPr>
          <p:nvPr/>
        </p:nvPicPr>
        <p:blipFill>
          <a:blip r:embed="rId2"/>
          <a:stretch>
            <a:fillRect/>
          </a:stretch>
        </p:blipFill>
        <p:spPr>
          <a:xfrm>
            <a:off x="7256102" y="2071713"/>
            <a:ext cx="4865558" cy="3790238"/>
          </a:xfrm>
          <a:prstGeom prst="rect">
            <a:avLst/>
          </a:prstGeom>
          <a:ln>
            <a:solidFill>
              <a:schemeClr val="tx1"/>
            </a:solidFill>
          </a:ln>
        </p:spPr>
      </p:pic>
    </p:spTree>
    <p:extLst>
      <p:ext uri="{BB962C8B-B14F-4D97-AF65-F5344CB8AC3E}">
        <p14:creationId xmlns:p14="http://schemas.microsoft.com/office/powerpoint/2010/main" val="13984878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dirty="0"/>
              <a:t>Recitation 20. Calculating Bayes posteriors</a:t>
            </a:r>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50406" y="615800"/>
            <a:ext cx="12005605" cy="6094488"/>
          </a:xfrm>
        </p:spPr>
        <p:txBody>
          <a:bodyPr>
            <a:normAutofit/>
          </a:bodyPr>
          <a:lstStyle/>
          <a:p>
            <a:r>
              <a:rPr lang="en-US" sz="2400" b="1" dirty="0"/>
              <a:t>Bayesian estimation </a:t>
            </a:r>
            <a:r>
              <a:rPr lang="en-US" sz="2400" dirty="0"/>
              <a:t>procedure: 1) Assume data follows some distribution 2) Assume some prior for the parameter of interest 3) Use Bayes rule to calculate posterior, drop the constants</a:t>
            </a:r>
          </a:p>
          <a:p>
            <a:r>
              <a:rPr lang="en-US" sz="2400" dirty="0"/>
              <a:t>So, in this example we wrote out likelihood and prior, got posterior and the family of </a:t>
            </a:r>
            <a:r>
              <a:rPr lang="en-US" sz="2400" dirty="0" err="1"/>
              <a:t>distrib</a:t>
            </a:r>
            <a:endParaRPr lang="en-US" sz="2400" dirty="0"/>
          </a:p>
        </p:txBody>
      </p:sp>
      <p:pic>
        <p:nvPicPr>
          <p:cNvPr id="4" name="Picture 3">
            <a:extLst>
              <a:ext uri="{FF2B5EF4-FFF2-40B4-BE49-F238E27FC236}">
                <a16:creationId xmlns:a16="http://schemas.microsoft.com/office/drawing/2014/main" id="{D3D2D090-CE0D-42D9-9BF9-1A50272DD4DA}"/>
              </a:ext>
            </a:extLst>
          </p:cNvPr>
          <p:cNvPicPr>
            <a:picLocks noChangeAspect="1"/>
          </p:cNvPicPr>
          <p:nvPr/>
        </p:nvPicPr>
        <p:blipFill>
          <a:blip r:embed="rId2"/>
          <a:stretch>
            <a:fillRect/>
          </a:stretch>
        </p:blipFill>
        <p:spPr>
          <a:xfrm>
            <a:off x="216434" y="1744393"/>
            <a:ext cx="9272313" cy="5010255"/>
          </a:xfrm>
          <a:prstGeom prst="rect">
            <a:avLst/>
          </a:prstGeom>
        </p:spPr>
      </p:pic>
    </p:spTree>
    <p:extLst>
      <p:ext uri="{BB962C8B-B14F-4D97-AF65-F5344CB8AC3E}">
        <p14:creationId xmlns:p14="http://schemas.microsoft.com/office/powerpoint/2010/main" val="4070643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dirty="0"/>
              <a:t>Recitation 20. Calculating Bayes posteriors</a:t>
            </a:r>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58004"/>
            <a:ext cx="12005605" cy="6094488"/>
          </a:xfrm>
        </p:spPr>
        <p:txBody>
          <a:bodyPr/>
          <a:lstStyle/>
          <a:p>
            <a:r>
              <a:rPr lang="en-US" dirty="0"/>
              <a:t>2 other examples</a:t>
            </a:r>
          </a:p>
        </p:txBody>
      </p:sp>
      <p:pic>
        <p:nvPicPr>
          <p:cNvPr id="4" name="Picture 3">
            <a:extLst>
              <a:ext uri="{FF2B5EF4-FFF2-40B4-BE49-F238E27FC236}">
                <a16:creationId xmlns:a16="http://schemas.microsoft.com/office/drawing/2014/main" id="{981D76F8-4EA5-4A9A-8008-377BE722B632}"/>
              </a:ext>
            </a:extLst>
          </p:cNvPr>
          <p:cNvPicPr>
            <a:picLocks noChangeAspect="1"/>
          </p:cNvPicPr>
          <p:nvPr/>
        </p:nvPicPr>
        <p:blipFill>
          <a:blip r:embed="rId2"/>
          <a:stretch>
            <a:fillRect/>
          </a:stretch>
        </p:blipFill>
        <p:spPr>
          <a:xfrm>
            <a:off x="28136" y="1188793"/>
            <a:ext cx="5900431" cy="5071331"/>
          </a:xfrm>
          <a:prstGeom prst="rect">
            <a:avLst/>
          </a:prstGeom>
        </p:spPr>
      </p:pic>
      <p:pic>
        <p:nvPicPr>
          <p:cNvPr id="5" name="Picture 4">
            <a:extLst>
              <a:ext uri="{FF2B5EF4-FFF2-40B4-BE49-F238E27FC236}">
                <a16:creationId xmlns:a16="http://schemas.microsoft.com/office/drawing/2014/main" id="{FFF5EE5B-EEA1-4F01-9A0C-77964BEFBA47}"/>
              </a:ext>
            </a:extLst>
          </p:cNvPr>
          <p:cNvPicPr>
            <a:picLocks noChangeAspect="1"/>
          </p:cNvPicPr>
          <p:nvPr/>
        </p:nvPicPr>
        <p:blipFill>
          <a:blip r:embed="rId3"/>
          <a:stretch>
            <a:fillRect/>
          </a:stretch>
        </p:blipFill>
        <p:spPr>
          <a:xfrm>
            <a:off x="6190957" y="1197219"/>
            <a:ext cx="5755722" cy="5062904"/>
          </a:xfrm>
          <a:prstGeom prst="rect">
            <a:avLst/>
          </a:prstGeom>
        </p:spPr>
      </p:pic>
    </p:spTree>
    <p:extLst>
      <p:ext uri="{BB962C8B-B14F-4D97-AF65-F5344CB8AC3E}">
        <p14:creationId xmlns:p14="http://schemas.microsoft.com/office/powerpoint/2010/main" val="3829186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Autofit/>
          </a:bodyPr>
          <a:lstStyle/>
          <a:p>
            <a:r>
              <a:rPr lang="en-GB" sz="3200" dirty="0">
                <a:latin typeface="Open Sans"/>
              </a:rPr>
              <a:t>Lecture 18: Jeffreys Prior and Bayesian Confidence Interval</a:t>
            </a:r>
            <a:endParaRPr lang="en-US" sz="3200" dirty="0"/>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58004"/>
            <a:ext cx="12005605" cy="6094488"/>
          </a:xfrm>
        </p:spPr>
        <p:txBody>
          <a:bodyPr/>
          <a:lstStyle/>
          <a:p>
            <a:pPr algn="l"/>
            <a:r>
              <a:rPr lang="en-GB" b="1" dirty="0">
                <a:solidFill>
                  <a:srgbClr val="313131"/>
                </a:solidFill>
                <a:effectLst/>
                <a:latin typeface="Open Sans"/>
              </a:rPr>
              <a:t>Bayesian Statistics Part 2</a:t>
            </a:r>
          </a:p>
          <a:p>
            <a:pPr marL="0" indent="0" algn="l">
              <a:buNone/>
            </a:pPr>
            <a:r>
              <a:rPr lang="en-GB" b="0" i="0" dirty="0">
                <a:solidFill>
                  <a:srgbClr val="313131"/>
                </a:solidFill>
                <a:effectLst/>
                <a:latin typeface="Open Sans"/>
              </a:rPr>
              <a:t>At the end of this lecture, you will be able to do the following:</a:t>
            </a:r>
          </a:p>
          <a:p>
            <a:pPr algn="l">
              <a:buFont typeface="Arial" panose="020B0604020202020204" pitchFamily="34" charset="0"/>
              <a:buChar char="•"/>
            </a:pPr>
            <a:r>
              <a:rPr lang="en-GB" b="0" i="0" dirty="0">
                <a:solidFill>
                  <a:srgbClr val="313131"/>
                </a:solidFill>
                <a:effectLst/>
                <a:latin typeface="Open Sans"/>
              </a:rPr>
              <a:t>Explain the </a:t>
            </a:r>
            <a:r>
              <a:rPr lang="en-GB" b="1" i="0" dirty="0">
                <a:solidFill>
                  <a:srgbClr val="313131"/>
                </a:solidFill>
                <a:effectLst/>
                <a:latin typeface="Open Sans"/>
              </a:rPr>
              <a:t>important factors </a:t>
            </a:r>
            <a:r>
              <a:rPr lang="en-GB" b="0" i="0" dirty="0">
                <a:solidFill>
                  <a:srgbClr val="313131"/>
                </a:solidFill>
                <a:effectLst/>
                <a:latin typeface="Open Sans"/>
              </a:rPr>
              <a:t>involved in </a:t>
            </a:r>
            <a:r>
              <a:rPr lang="en-GB" b="1" i="0" dirty="0">
                <a:solidFill>
                  <a:srgbClr val="313131"/>
                </a:solidFill>
                <a:effectLst/>
                <a:latin typeface="Open Sans"/>
              </a:rPr>
              <a:t>choosing a prior distribution</a:t>
            </a:r>
            <a:r>
              <a:rPr lang="en-GB" b="0" i="0" dirty="0">
                <a:solidFill>
                  <a:srgbClr val="313131"/>
                </a:solidFill>
                <a:effectLst/>
                <a:latin typeface="Open Sans"/>
              </a:rPr>
              <a:t>.</a:t>
            </a:r>
          </a:p>
          <a:p>
            <a:pPr algn="l">
              <a:buFont typeface="Arial" panose="020B0604020202020204" pitchFamily="34" charset="0"/>
              <a:buChar char="•"/>
            </a:pPr>
            <a:r>
              <a:rPr lang="en-GB" b="0" i="0" dirty="0">
                <a:solidFill>
                  <a:srgbClr val="313131"/>
                </a:solidFill>
                <a:effectLst/>
                <a:latin typeface="Open Sans"/>
              </a:rPr>
              <a:t>Distinguish between </a:t>
            </a:r>
            <a:r>
              <a:rPr lang="en-GB" b="1" i="0" dirty="0">
                <a:solidFill>
                  <a:srgbClr val="0000FF"/>
                </a:solidFill>
                <a:effectLst/>
                <a:latin typeface="inherit"/>
              </a:rPr>
              <a:t>conjugate priors</a:t>
            </a:r>
            <a:r>
              <a:rPr lang="en-GB" b="0" i="0" dirty="0">
                <a:solidFill>
                  <a:srgbClr val="313131"/>
                </a:solidFill>
                <a:effectLst/>
                <a:latin typeface="Open Sans"/>
              </a:rPr>
              <a:t> and </a:t>
            </a:r>
            <a:r>
              <a:rPr lang="en-GB" b="1" i="0" dirty="0">
                <a:solidFill>
                  <a:srgbClr val="0000FF"/>
                </a:solidFill>
                <a:effectLst/>
                <a:latin typeface="inherit"/>
              </a:rPr>
              <a:t>non-conjugate priors</a:t>
            </a:r>
            <a:r>
              <a:rPr lang="en-GB" b="0" i="0" dirty="0">
                <a:solidFill>
                  <a:srgbClr val="313131"/>
                </a:solidFill>
                <a:effectLst/>
                <a:latin typeface="Open Sans"/>
              </a:rPr>
              <a:t> .</a:t>
            </a:r>
          </a:p>
          <a:p>
            <a:pPr algn="l">
              <a:buFont typeface="Arial" panose="020B0604020202020204" pitchFamily="34" charset="0"/>
              <a:buChar char="•"/>
            </a:pPr>
            <a:r>
              <a:rPr lang="en-GB" b="0" i="0" dirty="0">
                <a:solidFill>
                  <a:srgbClr val="313131"/>
                </a:solidFill>
                <a:effectLst/>
                <a:latin typeface="Open Sans"/>
              </a:rPr>
              <a:t>Compute </a:t>
            </a:r>
            <a:r>
              <a:rPr lang="en-GB" b="1" i="0" dirty="0">
                <a:solidFill>
                  <a:srgbClr val="0000FF"/>
                </a:solidFill>
                <a:effectLst/>
                <a:latin typeface="inherit"/>
              </a:rPr>
              <a:t>Jeffreys Prior</a:t>
            </a:r>
            <a:r>
              <a:rPr lang="en-GB" b="0" i="0" dirty="0">
                <a:solidFill>
                  <a:srgbClr val="313131"/>
                </a:solidFill>
                <a:effectLst/>
                <a:latin typeface="Open Sans"/>
              </a:rPr>
              <a:t> and understand the </a:t>
            </a:r>
            <a:r>
              <a:rPr lang="en-GB" b="1" i="0" dirty="0">
                <a:solidFill>
                  <a:srgbClr val="313131"/>
                </a:solidFill>
                <a:effectLst/>
                <a:latin typeface="Open Sans"/>
              </a:rPr>
              <a:t>intuition behind its significance.</a:t>
            </a:r>
          </a:p>
          <a:p>
            <a:pPr algn="l">
              <a:buFont typeface="Arial" panose="020B0604020202020204" pitchFamily="34" charset="0"/>
              <a:buChar char="•"/>
            </a:pPr>
            <a:r>
              <a:rPr lang="en-GB" b="0" i="0" dirty="0">
                <a:solidFill>
                  <a:srgbClr val="313131"/>
                </a:solidFill>
                <a:effectLst/>
                <a:latin typeface="Open Sans"/>
              </a:rPr>
              <a:t>Apply </a:t>
            </a:r>
            <a:r>
              <a:rPr lang="en-GB" b="1" i="0" dirty="0">
                <a:solidFill>
                  <a:srgbClr val="0000FF"/>
                </a:solidFill>
                <a:effectLst/>
                <a:latin typeface="inherit"/>
              </a:rPr>
              <a:t>Bayesian statistics</a:t>
            </a:r>
            <a:r>
              <a:rPr lang="en-GB" b="0" i="0" dirty="0">
                <a:solidFill>
                  <a:srgbClr val="313131"/>
                </a:solidFill>
                <a:effectLst/>
                <a:latin typeface="Open Sans"/>
              </a:rPr>
              <a:t> in </a:t>
            </a:r>
            <a:r>
              <a:rPr lang="en-GB" b="1" i="0" dirty="0">
                <a:solidFill>
                  <a:srgbClr val="313131"/>
                </a:solidFill>
                <a:effectLst/>
                <a:latin typeface="Open Sans"/>
              </a:rPr>
              <a:t>simple estimation </a:t>
            </a:r>
            <a:r>
              <a:rPr lang="en-GB" b="0" i="0" dirty="0">
                <a:solidFill>
                  <a:srgbClr val="313131"/>
                </a:solidFill>
                <a:effectLst/>
                <a:latin typeface="Open Sans"/>
              </a:rPr>
              <a:t>and </a:t>
            </a:r>
            <a:r>
              <a:rPr lang="en-GB" b="1" i="0" dirty="0">
                <a:solidFill>
                  <a:srgbClr val="313131"/>
                </a:solidFill>
                <a:effectLst/>
                <a:latin typeface="Open Sans"/>
              </a:rPr>
              <a:t>inference</a:t>
            </a:r>
            <a:r>
              <a:rPr lang="en-GB" b="0" i="0" dirty="0">
                <a:solidFill>
                  <a:srgbClr val="313131"/>
                </a:solidFill>
                <a:effectLst/>
                <a:latin typeface="Open Sans"/>
              </a:rPr>
              <a:t> problems.</a:t>
            </a:r>
          </a:p>
          <a:p>
            <a:pPr algn="l">
              <a:buFont typeface="Arial" panose="020B0604020202020204" pitchFamily="34" charset="0"/>
              <a:buChar char="•"/>
            </a:pPr>
            <a:r>
              <a:rPr lang="en-GB" b="1" i="0" dirty="0">
                <a:solidFill>
                  <a:srgbClr val="313131"/>
                </a:solidFill>
                <a:effectLst/>
                <a:latin typeface="Open Sans"/>
              </a:rPr>
              <a:t>Compare and contrast</a:t>
            </a:r>
            <a:r>
              <a:rPr lang="en-GB" b="0" i="0" dirty="0">
                <a:solidFill>
                  <a:srgbClr val="313131"/>
                </a:solidFill>
                <a:effectLst/>
                <a:latin typeface="Open Sans"/>
              </a:rPr>
              <a:t> results from </a:t>
            </a:r>
            <a:r>
              <a:rPr lang="en-GB" b="1" i="0" dirty="0">
                <a:solidFill>
                  <a:srgbClr val="0000FF"/>
                </a:solidFill>
                <a:effectLst/>
                <a:latin typeface="inherit"/>
              </a:rPr>
              <a:t>Bayesian</a:t>
            </a:r>
            <a:r>
              <a:rPr lang="en-GB" b="0" i="0" dirty="0">
                <a:solidFill>
                  <a:srgbClr val="313131"/>
                </a:solidFill>
                <a:effectLst/>
                <a:latin typeface="Open Sans"/>
              </a:rPr>
              <a:t> and </a:t>
            </a:r>
            <a:r>
              <a:rPr lang="en-GB" b="1" i="0" dirty="0">
                <a:solidFill>
                  <a:srgbClr val="0000FF"/>
                </a:solidFill>
                <a:effectLst/>
                <a:latin typeface="inherit"/>
              </a:rPr>
              <a:t>frequentist</a:t>
            </a:r>
            <a:r>
              <a:rPr lang="en-GB" b="0" i="0" dirty="0">
                <a:solidFill>
                  <a:srgbClr val="313131"/>
                </a:solidFill>
                <a:effectLst/>
                <a:latin typeface="Open Sans"/>
              </a:rPr>
              <a:t> statistical methods.</a:t>
            </a:r>
          </a:p>
          <a:p>
            <a:endParaRPr lang="en-US" dirty="0"/>
          </a:p>
        </p:txBody>
      </p:sp>
    </p:spTree>
    <p:extLst>
      <p:ext uri="{BB962C8B-B14F-4D97-AF65-F5344CB8AC3E}">
        <p14:creationId xmlns:p14="http://schemas.microsoft.com/office/powerpoint/2010/main" val="2465207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b="1" dirty="0">
                <a:solidFill>
                  <a:srgbClr val="474747"/>
                </a:solidFill>
                <a:effectLst/>
                <a:latin typeface="Open Sans"/>
              </a:rPr>
              <a:t>Review</a:t>
            </a:r>
            <a:endParaRPr lang="en-US" dirty="0"/>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587664"/>
            <a:ext cx="12005605" cy="6094488"/>
          </a:xfrm>
        </p:spPr>
        <p:txBody>
          <a:bodyPr>
            <a:normAutofit fontScale="55000" lnSpcReduction="20000"/>
          </a:bodyPr>
          <a:lstStyle/>
          <a:p>
            <a:r>
              <a:rPr lang="en-US" sz="4200" dirty="0"/>
              <a:t>In </a:t>
            </a:r>
            <a:r>
              <a:rPr lang="en-US" sz="4200" b="1" dirty="0"/>
              <a:t>frequentist</a:t>
            </a:r>
            <a:r>
              <a:rPr lang="en-US" sz="4200" dirty="0"/>
              <a:t> approach we had a </a:t>
            </a:r>
            <a:r>
              <a:rPr lang="en-US" sz="4200" b="1" dirty="0"/>
              <a:t>model</a:t>
            </a:r>
            <a:r>
              <a:rPr lang="en-US" sz="4200" dirty="0"/>
              <a:t> (say data is generated by Gaussian process) and then we </a:t>
            </a:r>
            <a:r>
              <a:rPr lang="en-US" sz="4200" b="1" dirty="0"/>
              <a:t>maximized likelihood </a:t>
            </a:r>
            <a:r>
              <a:rPr lang="en-US" sz="4200" dirty="0"/>
              <a:t>under this model choice</a:t>
            </a:r>
          </a:p>
          <a:p>
            <a:r>
              <a:rPr lang="en-US" sz="4200" dirty="0"/>
              <a:t>In </a:t>
            </a:r>
            <a:r>
              <a:rPr lang="en-US" sz="4200" b="1" dirty="0"/>
              <a:t>Bayesian approach </a:t>
            </a:r>
            <a:r>
              <a:rPr lang="en-US" sz="4200" dirty="0"/>
              <a:t>on top of likelihood we need to </a:t>
            </a:r>
            <a:r>
              <a:rPr lang="en-US" sz="4200" b="1" dirty="0"/>
              <a:t>pick a prior </a:t>
            </a:r>
            <a:r>
              <a:rPr lang="en-US" sz="4200" dirty="0"/>
              <a:t>and then </a:t>
            </a:r>
            <a:r>
              <a:rPr lang="en-US" sz="4200" b="1" dirty="0"/>
              <a:t>posterior </a:t>
            </a:r>
            <a:r>
              <a:rPr lang="en-US" sz="4200" dirty="0"/>
              <a:t>depends both on prior and likelihood</a:t>
            </a:r>
          </a:p>
          <a:p>
            <a:r>
              <a:rPr lang="en-US" sz="4200" dirty="0"/>
              <a:t>In </a:t>
            </a:r>
            <a:r>
              <a:rPr lang="en-US" sz="4200" b="1" dirty="0"/>
              <a:t>Bayesian approach </a:t>
            </a:r>
            <a:r>
              <a:rPr lang="en-US" sz="4200" dirty="0"/>
              <a:t>instead of </a:t>
            </a:r>
            <a:r>
              <a:rPr lang="en-US" sz="4200" b="1" dirty="0"/>
              <a:t>single estimate </a:t>
            </a:r>
            <a:r>
              <a:rPr lang="en-US" sz="4200" dirty="0"/>
              <a:t>and confidence interval around it we get </a:t>
            </a:r>
            <a:r>
              <a:rPr lang="en-US" sz="4200" b="1" dirty="0"/>
              <a:t>distribution</a:t>
            </a:r>
            <a:r>
              <a:rPr lang="en-US" sz="4200" dirty="0"/>
              <a:t>, so we can construct any interval we wish</a:t>
            </a:r>
          </a:p>
          <a:p>
            <a:r>
              <a:rPr lang="en-GB" sz="4200" b="1" dirty="0"/>
              <a:t>Deciding</a:t>
            </a:r>
            <a:r>
              <a:rPr lang="en-GB" sz="4200" dirty="0"/>
              <a:t> on the statistical model for the likelihood function is a </a:t>
            </a:r>
            <a:r>
              <a:rPr lang="en-GB" sz="4200" b="1" dirty="0"/>
              <a:t>separate step </a:t>
            </a:r>
            <a:r>
              <a:rPr lang="en-GB" sz="4200" dirty="0"/>
              <a:t>as specifying a prior distribution</a:t>
            </a:r>
          </a:p>
          <a:p>
            <a:pPr marL="0" indent="0">
              <a:buNone/>
            </a:pPr>
            <a:r>
              <a:rPr lang="en-GB" sz="4200" dirty="0"/>
              <a:t>Factors in Determining the Prior:</a:t>
            </a:r>
          </a:p>
          <a:p>
            <a:pPr marL="0" indent="0">
              <a:buNone/>
            </a:pPr>
            <a:r>
              <a:rPr lang="en-GB" sz="4200" dirty="0"/>
              <a:t>1. Whether or not we could specify the parameters of the distribution so that its </a:t>
            </a:r>
            <a:r>
              <a:rPr lang="en-GB" sz="4200" b="1" dirty="0"/>
              <a:t>shape approximates our prior belief</a:t>
            </a:r>
            <a:r>
              <a:rPr lang="en-GB" sz="4200" dirty="0"/>
              <a:t> (family of distributions has to be flexible enough so that we could find suitable parameters for the prior distribution to resemble the prior belief.)</a:t>
            </a:r>
          </a:p>
          <a:p>
            <a:pPr marL="0" indent="0">
              <a:buNone/>
            </a:pPr>
            <a:r>
              <a:rPr lang="en-GB" sz="4200" dirty="0"/>
              <a:t>2. Whether or not the </a:t>
            </a:r>
            <a:r>
              <a:rPr lang="en-GB" sz="4200" b="1" dirty="0"/>
              <a:t>support</a:t>
            </a:r>
            <a:r>
              <a:rPr lang="en-GB" sz="4200" dirty="0"/>
              <a:t> of the distribution is </a:t>
            </a:r>
            <a:r>
              <a:rPr lang="en-GB" sz="4200" b="1" dirty="0"/>
              <a:t>realistic</a:t>
            </a:r>
            <a:r>
              <a:rPr lang="en-GB" sz="4200" dirty="0"/>
              <a:t> based on our </a:t>
            </a:r>
            <a:r>
              <a:rPr lang="en-GB" sz="4200" b="1" dirty="0"/>
              <a:t>context </a:t>
            </a:r>
            <a:r>
              <a:rPr lang="en-GB" sz="4200" dirty="0"/>
              <a:t>(posterior must not have parameter values that are by definition impossible)</a:t>
            </a:r>
          </a:p>
          <a:p>
            <a:pPr marL="0" indent="0">
              <a:buNone/>
            </a:pPr>
            <a:r>
              <a:rPr lang="en-GB" sz="4200" dirty="0"/>
              <a:t>3. </a:t>
            </a:r>
            <a:r>
              <a:rPr lang="en-GB" sz="4200" b="1" dirty="0"/>
              <a:t>How tractable it would be to compute </a:t>
            </a:r>
            <a:r>
              <a:rPr lang="en-GB" sz="4200" dirty="0"/>
              <a:t>the posterior distribution and </a:t>
            </a:r>
            <a:r>
              <a:rPr lang="en-GB" sz="4200" b="1" dirty="0"/>
              <a:t>perform inference </a:t>
            </a:r>
            <a:r>
              <a:rPr lang="en-GB" sz="4200" dirty="0"/>
              <a:t>from it, given the form of the </a:t>
            </a:r>
            <a:r>
              <a:rPr lang="en-GB" sz="4200" b="1" dirty="0"/>
              <a:t>likelihood function </a:t>
            </a:r>
            <a:r>
              <a:rPr lang="en-GB" sz="4200" dirty="0"/>
              <a:t>(As seen in the previous lecture, one useful feature of the </a:t>
            </a:r>
            <a:r>
              <a:rPr lang="en-GB" sz="4200" b="1" dirty="0"/>
              <a:t>Beta distribution </a:t>
            </a:r>
            <a:r>
              <a:rPr lang="en-GB" sz="4200" dirty="0"/>
              <a:t>is that combining the prior and likelihood does not introduce any new terms; rather, we only need to update the exponents. In general, having a </a:t>
            </a:r>
            <a:r>
              <a:rPr lang="en-GB" sz="4200" b="1" dirty="0"/>
              <a:t>convenient or common posterior distribution</a:t>
            </a:r>
            <a:r>
              <a:rPr lang="en-GB" sz="4200" dirty="0"/>
              <a:t> would make it </a:t>
            </a:r>
            <a:r>
              <a:rPr lang="en-GB" sz="4200" b="1" dirty="0"/>
              <a:t>more feasible </a:t>
            </a:r>
            <a:r>
              <a:rPr lang="en-GB" sz="4200" dirty="0"/>
              <a:t>to come up with closed forms for certain inference tasks based on the posterior.)</a:t>
            </a:r>
          </a:p>
          <a:p>
            <a:endParaRPr lang="en-US" dirty="0"/>
          </a:p>
          <a:p>
            <a:endParaRPr lang="en-US" dirty="0"/>
          </a:p>
        </p:txBody>
      </p:sp>
    </p:spTree>
    <p:extLst>
      <p:ext uri="{BB962C8B-B14F-4D97-AF65-F5344CB8AC3E}">
        <p14:creationId xmlns:p14="http://schemas.microsoft.com/office/powerpoint/2010/main" val="34655405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b="1" dirty="0">
                <a:solidFill>
                  <a:srgbClr val="474747"/>
                </a:solidFill>
                <a:effectLst/>
                <a:latin typeface="Open Sans"/>
              </a:rPr>
              <a:t>Choosing a Prior</a:t>
            </a:r>
            <a:endParaRPr lang="en-US" dirty="0"/>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58004"/>
            <a:ext cx="12005605" cy="6094488"/>
          </a:xfrm>
        </p:spPr>
        <p:txBody>
          <a:bodyPr>
            <a:normAutofit/>
          </a:bodyPr>
          <a:lstStyle/>
          <a:p>
            <a:r>
              <a:rPr lang="en-US" sz="2400" dirty="0"/>
              <a:t>We can still use a Bayesian approach if we have no prior information</a:t>
            </a:r>
          </a:p>
          <a:p>
            <a:pPr marL="0" indent="0">
              <a:buNone/>
            </a:pPr>
            <a:r>
              <a:rPr lang="en-US" sz="2400" dirty="0"/>
              <a:t>About the parameter</a:t>
            </a:r>
          </a:p>
          <a:p>
            <a:r>
              <a:rPr lang="en-US" sz="2400" dirty="0"/>
              <a:t>Good candidate is                 that is constant PDF on every value of theta</a:t>
            </a:r>
          </a:p>
          <a:p>
            <a:r>
              <a:rPr lang="en-US" sz="2400" dirty="0"/>
              <a:t>If theta is bounded, this is the uniform prior on theta</a:t>
            </a:r>
          </a:p>
          <a:p>
            <a:r>
              <a:rPr lang="en-US" sz="2400" dirty="0"/>
              <a:t>If theta is unbounded, this does not define a proper pdf on theta (pi==0)</a:t>
            </a:r>
          </a:p>
          <a:p>
            <a:r>
              <a:rPr lang="en-US" sz="2400" dirty="0"/>
              <a:t>An improper prior on theta is measurable, non-negative function pi, defined</a:t>
            </a:r>
          </a:p>
          <a:p>
            <a:pPr marL="0" indent="0">
              <a:buNone/>
            </a:pPr>
            <a:r>
              <a:rPr lang="en-US" sz="2400" dirty="0"/>
              <a:t>On theta that is not integrable </a:t>
            </a:r>
          </a:p>
          <a:p>
            <a:r>
              <a:rPr lang="en-US" sz="2400" dirty="0"/>
              <a:t>In general one can still use posterior distribution using improper prior,</a:t>
            </a:r>
          </a:p>
          <a:p>
            <a:pPr marL="0" indent="0">
              <a:buNone/>
            </a:pPr>
            <a:r>
              <a:rPr lang="en-US" sz="2400" dirty="0"/>
              <a:t>Then posterior is proportional to likelihood, just rescale it so that it is PDF</a:t>
            </a:r>
          </a:p>
          <a:p>
            <a:r>
              <a:rPr lang="en-US" sz="2400" dirty="0"/>
              <a:t>Example</a:t>
            </a:r>
          </a:p>
        </p:txBody>
      </p:sp>
      <p:pic>
        <p:nvPicPr>
          <p:cNvPr id="4" name="Picture 3">
            <a:extLst>
              <a:ext uri="{FF2B5EF4-FFF2-40B4-BE49-F238E27FC236}">
                <a16:creationId xmlns:a16="http://schemas.microsoft.com/office/drawing/2014/main" id="{B97ACF8E-D323-4E74-9F22-47869BF30AA3}"/>
              </a:ext>
            </a:extLst>
          </p:cNvPr>
          <p:cNvPicPr>
            <a:picLocks noChangeAspect="1"/>
          </p:cNvPicPr>
          <p:nvPr/>
        </p:nvPicPr>
        <p:blipFill>
          <a:blip r:embed="rId2"/>
          <a:stretch>
            <a:fillRect/>
          </a:stretch>
        </p:blipFill>
        <p:spPr>
          <a:xfrm>
            <a:off x="10269855" y="583442"/>
            <a:ext cx="1912767" cy="2837794"/>
          </a:xfrm>
          <a:prstGeom prst="rect">
            <a:avLst/>
          </a:prstGeom>
        </p:spPr>
      </p:pic>
      <p:pic>
        <p:nvPicPr>
          <p:cNvPr id="5" name="Picture 4">
            <a:extLst>
              <a:ext uri="{FF2B5EF4-FFF2-40B4-BE49-F238E27FC236}">
                <a16:creationId xmlns:a16="http://schemas.microsoft.com/office/drawing/2014/main" id="{03D58B12-05EE-484D-A24D-4875D93891B3}"/>
              </a:ext>
            </a:extLst>
          </p:cNvPr>
          <p:cNvPicPr>
            <a:picLocks noChangeAspect="1"/>
          </p:cNvPicPr>
          <p:nvPr/>
        </p:nvPicPr>
        <p:blipFill>
          <a:blip r:embed="rId3"/>
          <a:stretch>
            <a:fillRect/>
          </a:stretch>
        </p:blipFill>
        <p:spPr>
          <a:xfrm>
            <a:off x="9702246" y="3561982"/>
            <a:ext cx="2489754" cy="1136627"/>
          </a:xfrm>
          <a:prstGeom prst="rect">
            <a:avLst/>
          </a:prstGeom>
        </p:spPr>
      </p:pic>
      <p:pic>
        <p:nvPicPr>
          <p:cNvPr id="8" name="Picture 7">
            <a:extLst>
              <a:ext uri="{FF2B5EF4-FFF2-40B4-BE49-F238E27FC236}">
                <a16:creationId xmlns:a16="http://schemas.microsoft.com/office/drawing/2014/main" id="{7069D3A6-6CF9-4D69-97F5-DBD416026A4D}"/>
              </a:ext>
            </a:extLst>
          </p:cNvPr>
          <p:cNvPicPr>
            <a:picLocks noChangeAspect="1"/>
          </p:cNvPicPr>
          <p:nvPr/>
        </p:nvPicPr>
        <p:blipFill>
          <a:blip r:embed="rId4"/>
          <a:stretch>
            <a:fillRect/>
          </a:stretch>
        </p:blipFill>
        <p:spPr>
          <a:xfrm>
            <a:off x="2748256" y="1603205"/>
            <a:ext cx="909344" cy="354490"/>
          </a:xfrm>
          <a:prstGeom prst="rect">
            <a:avLst/>
          </a:prstGeom>
          <a:ln>
            <a:solidFill>
              <a:schemeClr val="tx1"/>
            </a:solidFill>
          </a:ln>
        </p:spPr>
      </p:pic>
      <p:pic>
        <p:nvPicPr>
          <p:cNvPr id="9" name="Picture 8">
            <a:extLst>
              <a:ext uri="{FF2B5EF4-FFF2-40B4-BE49-F238E27FC236}">
                <a16:creationId xmlns:a16="http://schemas.microsoft.com/office/drawing/2014/main" id="{617D4C7A-A938-42E0-B06B-771723E2C1AA}"/>
              </a:ext>
            </a:extLst>
          </p:cNvPr>
          <p:cNvPicPr>
            <a:picLocks noChangeAspect="1"/>
          </p:cNvPicPr>
          <p:nvPr/>
        </p:nvPicPr>
        <p:blipFill>
          <a:blip r:embed="rId5"/>
          <a:stretch>
            <a:fillRect/>
          </a:stretch>
        </p:blipFill>
        <p:spPr>
          <a:xfrm>
            <a:off x="4105568" y="3351701"/>
            <a:ext cx="2993096" cy="587253"/>
          </a:xfrm>
          <a:prstGeom prst="rect">
            <a:avLst/>
          </a:prstGeom>
          <a:ln>
            <a:solidFill>
              <a:schemeClr val="tx1"/>
            </a:solidFill>
          </a:ln>
        </p:spPr>
      </p:pic>
      <p:pic>
        <p:nvPicPr>
          <p:cNvPr id="10" name="Picture 9">
            <a:extLst>
              <a:ext uri="{FF2B5EF4-FFF2-40B4-BE49-F238E27FC236}">
                <a16:creationId xmlns:a16="http://schemas.microsoft.com/office/drawing/2014/main" id="{702D7607-847F-4A82-98FF-15C1814B3527}"/>
              </a:ext>
            </a:extLst>
          </p:cNvPr>
          <p:cNvPicPr>
            <a:picLocks noChangeAspect="1"/>
          </p:cNvPicPr>
          <p:nvPr/>
        </p:nvPicPr>
        <p:blipFill>
          <a:blip r:embed="rId6"/>
          <a:stretch>
            <a:fillRect/>
          </a:stretch>
        </p:blipFill>
        <p:spPr>
          <a:xfrm>
            <a:off x="2813540" y="4787787"/>
            <a:ext cx="7118251" cy="2019259"/>
          </a:xfrm>
          <a:prstGeom prst="rect">
            <a:avLst/>
          </a:prstGeom>
          <a:ln>
            <a:solidFill>
              <a:schemeClr val="tx1"/>
            </a:solidFill>
          </a:ln>
        </p:spPr>
      </p:pic>
    </p:spTree>
    <p:extLst>
      <p:ext uri="{BB962C8B-B14F-4D97-AF65-F5344CB8AC3E}">
        <p14:creationId xmlns:p14="http://schemas.microsoft.com/office/powerpoint/2010/main" val="2379085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dirty="0"/>
              <a:t>Beta distribution</a:t>
            </a:r>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58004"/>
            <a:ext cx="12005605" cy="6094488"/>
          </a:xfrm>
        </p:spPr>
        <p:txBody>
          <a:bodyPr/>
          <a:lstStyle/>
          <a:p>
            <a:r>
              <a:rPr lang="en-GB" b="0" i="0" dirty="0">
                <a:solidFill>
                  <a:srgbClr val="222222"/>
                </a:solidFill>
                <a:effectLst/>
                <a:latin typeface="Open Sans"/>
              </a:rPr>
              <a:t>Beta family of distributions is especially </a:t>
            </a:r>
            <a:r>
              <a:rPr lang="en-GB" b="1" i="0" dirty="0">
                <a:solidFill>
                  <a:srgbClr val="222222"/>
                </a:solidFill>
                <a:effectLst/>
                <a:latin typeface="Open Sans"/>
              </a:rPr>
              <a:t>suited</a:t>
            </a:r>
            <a:r>
              <a:rPr lang="en-GB" b="0" i="0" dirty="0">
                <a:solidFill>
                  <a:srgbClr val="222222"/>
                </a:solidFill>
                <a:effectLst/>
                <a:latin typeface="Open Sans"/>
              </a:rPr>
              <a:t> for the Bayesian framework because 1) it covers a large variety of distribution shapes, 2) only uses two parameters, and 3) simplifies computation as updates may be done by simple addition to the parameters.</a:t>
            </a:r>
          </a:p>
          <a:p>
            <a:r>
              <a:rPr lang="en-GB" dirty="0">
                <a:solidFill>
                  <a:srgbClr val="222222"/>
                </a:solidFill>
                <a:latin typeface="Open Sans"/>
              </a:rPr>
              <a:t>Posterior a=                b=                when observations are Bernoulli’s</a:t>
            </a:r>
          </a:p>
          <a:p>
            <a:r>
              <a:rPr lang="en-GB" b="0" i="0" dirty="0">
                <a:solidFill>
                  <a:srgbClr val="222222"/>
                </a:solidFill>
                <a:effectLst/>
                <a:latin typeface="Open Sans"/>
              </a:rPr>
              <a:t>Which of these will result into the posterior distribution being a Beta distribution if we using different prior than beta, when likelihood is Ber(p) – support should be real and over [0,1</a:t>
            </a:r>
            <a:r>
              <a:rPr lang="en-GB" dirty="0">
                <a:solidFill>
                  <a:srgbClr val="222222"/>
                </a:solidFill>
                <a:latin typeface="Open Sans"/>
              </a:rPr>
              <a:t>] </a:t>
            </a:r>
            <a:endParaRPr lang="en-US" dirty="0"/>
          </a:p>
        </p:txBody>
      </p:sp>
      <p:pic>
        <p:nvPicPr>
          <p:cNvPr id="4" name="Picture 3">
            <a:extLst>
              <a:ext uri="{FF2B5EF4-FFF2-40B4-BE49-F238E27FC236}">
                <a16:creationId xmlns:a16="http://schemas.microsoft.com/office/drawing/2014/main" id="{F4F8D90E-1B4A-4F80-B0EE-CE32BDDE1E38}"/>
              </a:ext>
            </a:extLst>
          </p:cNvPr>
          <p:cNvPicPr>
            <a:picLocks noChangeAspect="1"/>
          </p:cNvPicPr>
          <p:nvPr/>
        </p:nvPicPr>
        <p:blipFill>
          <a:blip r:embed="rId2"/>
          <a:stretch>
            <a:fillRect/>
          </a:stretch>
        </p:blipFill>
        <p:spPr>
          <a:xfrm>
            <a:off x="2331792" y="2237276"/>
            <a:ext cx="1057275" cy="695325"/>
          </a:xfrm>
          <a:prstGeom prst="rect">
            <a:avLst/>
          </a:prstGeom>
        </p:spPr>
      </p:pic>
      <p:pic>
        <p:nvPicPr>
          <p:cNvPr id="5" name="Picture 4">
            <a:extLst>
              <a:ext uri="{FF2B5EF4-FFF2-40B4-BE49-F238E27FC236}">
                <a16:creationId xmlns:a16="http://schemas.microsoft.com/office/drawing/2014/main" id="{55B0E3BE-92A1-4CA3-A007-0DD02D862AD5}"/>
              </a:ext>
            </a:extLst>
          </p:cNvPr>
          <p:cNvPicPr>
            <a:picLocks noChangeAspect="1"/>
          </p:cNvPicPr>
          <p:nvPr/>
        </p:nvPicPr>
        <p:blipFill>
          <a:blip r:embed="rId3"/>
          <a:stretch>
            <a:fillRect/>
          </a:stretch>
        </p:blipFill>
        <p:spPr>
          <a:xfrm>
            <a:off x="4350581" y="2232513"/>
            <a:ext cx="1352550" cy="704850"/>
          </a:xfrm>
          <a:prstGeom prst="rect">
            <a:avLst/>
          </a:prstGeom>
        </p:spPr>
      </p:pic>
    </p:spTree>
    <p:extLst>
      <p:ext uri="{BB962C8B-B14F-4D97-AF65-F5344CB8AC3E}">
        <p14:creationId xmlns:p14="http://schemas.microsoft.com/office/powerpoint/2010/main" val="16619706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b="1" dirty="0">
                <a:solidFill>
                  <a:srgbClr val="474747"/>
                </a:solidFill>
                <a:effectLst/>
                <a:latin typeface="Open Sans"/>
              </a:rPr>
              <a:t>Improper Prior: Example</a:t>
            </a:r>
            <a:endParaRPr lang="en-US" dirty="0"/>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58004"/>
            <a:ext cx="12005605" cy="6094488"/>
          </a:xfrm>
        </p:spPr>
        <p:txBody>
          <a:bodyPr/>
          <a:lstStyle/>
          <a:p>
            <a:r>
              <a:rPr lang="en-US" dirty="0"/>
              <a:t>Using improper prior for Gaussian process</a:t>
            </a:r>
          </a:p>
          <a:p>
            <a:endParaRPr lang="en-US" dirty="0"/>
          </a:p>
        </p:txBody>
      </p:sp>
      <p:pic>
        <p:nvPicPr>
          <p:cNvPr id="4" name="Picture 3">
            <a:extLst>
              <a:ext uri="{FF2B5EF4-FFF2-40B4-BE49-F238E27FC236}">
                <a16:creationId xmlns:a16="http://schemas.microsoft.com/office/drawing/2014/main" id="{141492BA-C7E6-46FD-9597-6D9F84C2B569}"/>
              </a:ext>
            </a:extLst>
          </p:cNvPr>
          <p:cNvPicPr>
            <a:picLocks noChangeAspect="1"/>
          </p:cNvPicPr>
          <p:nvPr/>
        </p:nvPicPr>
        <p:blipFill>
          <a:blip r:embed="rId2"/>
          <a:stretch>
            <a:fillRect/>
          </a:stretch>
        </p:blipFill>
        <p:spPr>
          <a:xfrm>
            <a:off x="6850967" y="313006"/>
            <a:ext cx="5270695" cy="1280979"/>
          </a:xfrm>
          <a:prstGeom prst="rect">
            <a:avLst/>
          </a:prstGeom>
          <a:ln>
            <a:solidFill>
              <a:schemeClr val="tx1"/>
            </a:solidFill>
          </a:ln>
        </p:spPr>
      </p:pic>
      <p:pic>
        <p:nvPicPr>
          <p:cNvPr id="5" name="Picture 4">
            <a:extLst>
              <a:ext uri="{FF2B5EF4-FFF2-40B4-BE49-F238E27FC236}">
                <a16:creationId xmlns:a16="http://schemas.microsoft.com/office/drawing/2014/main" id="{85EF0699-0028-466F-880B-72ED68E712CD}"/>
              </a:ext>
            </a:extLst>
          </p:cNvPr>
          <p:cNvPicPr>
            <a:picLocks noChangeAspect="1"/>
          </p:cNvPicPr>
          <p:nvPr/>
        </p:nvPicPr>
        <p:blipFill>
          <a:blip r:embed="rId3"/>
          <a:stretch>
            <a:fillRect/>
          </a:stretch>
        </p:blipFill>
        <p:spPr>
          <a:xfrm>
            <a:off x="7238877" y="1672296"/>
            <a:ext cx="4876778" cy="2238521"/>
          </a:xfrm>
          <a:prstGeom prst="rect">
            <a:avLst/>
          </a:prstGeom>
        </p:spPr>
      </p:pic>
      <p:pic>
        <p:nvPicPr>
          <p:cNvPr id="6" name="Picture 5">
            <a:extLst>
              <a:ext uri="{FF2B5EF4-FFF2-40B4-BE49-F238E27FC236}">
                <a16:creationId xmlns:a16="http://schemas.microsoft.com/office/drawing/2014/main" id="{E8246132-3406-4B68-AA26-C34939FC42BD}"/>
              </a:ext>
            </a:extLst>
          </p:cNvPr>
          <p:cNvPicPr>
            <a:picLocks noChangeAspect="1"/>
          </p:cNvPicPr>
          <p:nvPr/>
        </p:nvPicPr>
        <p:blipFill>
          <a:blip r:embed="rId4"/>
          <a:stretch>
            <a:fillRect/>
          </a:stretch>
        </p:blipFill>
        <p:spPr>
          <a:xfrm>
            <a:off x="7329273" y="3981302"/>
            <a:ext cx="4767994" cy="2647458"/>
          </a:xfrm>
          <a:prstGeom prst="rect">
            <a:avLst/>
          </a:prstGeom>
        </p:spPr>
      </p:pic>
      <p:pic>
        <p:nvPicPr>
          <p:cNvPr id="7" name="Picture 6">
            <a:extLst>
              <a:ext uri="{FF2B5EF4-FFF2-40B4-BE49-F238E27FC236}">
                <a16:creationId xmlns:a16="http://schemas.microsoft.com/office/drawing/2014/main" id="{72886A10-4B45-490A-BE5B-142D2BC3482E}"/>
              </a:ext>
            </a:extLst>
          </p:cNvPr>
          <p:cNvPicPr>
            <a:picLocks noChangeAspect="1"/>
          </p:cNvPicPr>
          <p:nvPr/>
        </p:nvPicPr>
        <p:blipFill>
          <a:blip r:embed="rId5"/>
          <a:stretch>
            <a:fillRect/>
          </a:stretch>
        </p:blipFill>
        <p:spPr>
          <a:xfrm>
            <a:off x="56273" y="1888074"/>
            <a:ext cx="6833678" cy="2641723"/>
          </a:xfrm>
          <a:prstGeom prst="rect">
            <a:avLst/>
          </a:prstGeom>
          <a:ln>
            <a:solidFill>
              <a:schemeClr val="tx1"/>
            </a:solidFill>
          </a:ln>
        </p:spPr>
      </p:pic>
      <p:pic>
        <p:nvPicPr>
          <p:cNvPr id="8" name="Picture 7">
            <a:extLst>
              <a:ext uri="{FF2B5EF4-FFF2-40B4-BE49-F238E27FC236}">
                <a16:creationId xmlns:a16="http://schemas.microsoft.com/office/drawing/2014/main" id="{15291388-597C-48FA-B2D1-8A777F26D167}"/>
              </a:ext>
            </a:extLst>
          </p:cNvPr>
          <p:cNvPicPr>
            <a:picLocks noChangeAspect="1"/>
          </p:cNvPicPr>
          <p:nvPr/>
        </p:nvPicPr>
        <p:blipFill>
          <a:blip r:embed="rId6"/>
          <a:stretch>
            <a:fillRect/>
          </a:stretch>
        </p:blipFill>
        <p:spPr>
          <a:xfrm>
            <a:off x="4547735" y="3260776"/>
            <a:ext cx="2612207" cy="790722"/>
          </a:xfrm>
          <a:prstGeom prst="rect">
            <a:avLst/>
          </a:prstGeom>
        </p:spPr>
      </p:pic>
    </p:spTree>
    <p:extLst>
      <p:ext uri="{BB962C8B-B14F-4D97-AF65-F5344CB8AC3E}">
        <p14:creationId xmlns:p14="http://schemas.microsoft.com/office/powerpoint/2010/main" val="1284280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dirty="0"/>
              <a:t>Background information</a:t>
            </a:r>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58004"/>
            <a:ext cx="12005605" cy="6094488"/>
          </a:xfrm>
        </p:spPr>
        <p:txBody>
          <a:bodyPr>
            <a:normAutofit fontScale="92500" lnSpcReduction="10000"/>
          </a:bodyPr>
          <a:lstStyle/>
          <a:p>
            <a:r>
              <a:rPr lang="en-GB" b="1" i="0" dirty="0">
                <a:solidFill>
                  <a:srgbClr val="000000"/>
                </a:solidFill>
                <a:effectLst/>
                <a:latin typeface="Lora"/>
              </a:rPr>
              <a:t>Bayesian statistics</a:t>
            </a:r>
            <a:r>
              <a:rPr lang="en-GB" b="0" i="0" dirty="0">
                <a:solidFill>
                  <a:srgbClr val="000000"/>
                </a:solidFill>
                <a:effectLst/>
                <a:latin typeface="Lora"/>
              </a:rPr>
              <a:t> is a theory in the field of </a:t>
            </a:r>
            <a:r>
              <a:rPr lang="en-GB" b="0" i="0" u="none" strike="noStrike" dirty="0">
                <a:solidFill>
                  <a:srgbClr val="1559B5"/>
                </a:solidFill>
                <a:effectLst/>
                <a:latin typeface="Lora"/>
                <a:hlinkClick r:id="rId2" tooltip="Statistics"/>
              </a:rPr>
              <a:t>statistics</a:t>
            </a:r>
            <a:r>
              <a:rPr lang="en-GB" b="0" i="0" dirty="0">
                <a:solidFill>
                  <a:srgbClr val="000000"/>
                </a:solidFill>
                <a:effectLst/>
                <a:latin typeface="Lora"/>
              </a:rPr>
              <a:t> based on the </a:t>
            </a:r>
            <a:r>
              <a:rPr lang="en-GB" b="0" i="0" u="none" strike="noStrike" dirty="0">
                <a:solidFill>
                  <a:srgbClr val="1559B5"/>
                </a:solidFill>
                <a:effectLst/>
                <a:latin typeface="Lora"/>
                <a:hlinkClick r:id="rId3"/>
              </a:rPr>
              <a:t>Bayesian interpretation of probability</a:t>
            </a:r>
            <a:r>
              <a:rPr lang="en-GB" b="0" i="0" dirty="0">
                <a:solidFill>
                  <a:srgbClr val="000000"/>
                </a:solidFill>
                <a:effectLst/>
                <a:latin typeface="Lora"/>
              </a:rPr>
              <a:t> where </a:t>
            </a:r>
            <a:r>
              <a:rPr lang="en-GB" b="0" i="0" u="none" strike="noStrike" dirty="0">
                <a:solidFill>
                  <a:srgbClr val="1559B5"/>
                </a:solidFill>
                <a:effectLst/>
                <a:latin typeface="Lora"/>
                <a:hlinkClick r:id="rId4"/>
              </a:rPr>
              <a:t>probability</a:t>
            </a:r>
            <a:r>
              <a:rPr lang="en-GB" b="0" i="0" dirty="0">
                <a:solidFill>
                  <a:srgbClr val="000000"/>
                </a:solidFill>
                <a:effectLst/>
                <a:latin typeface="Lora"/>
              </a:rPr>
              <a:t> expresses a </a:t>
            </a:r>
            <a:r>
              <a:rPr lang="en-GB" b="1" i="1" dirty="0">
                <a:solidFill>
                  <a:srgbClr val="000000"/>
                </a:solidFill>
                <a:effectLst/>
                <a:latin typeface="Lora"/>
              </a:rPr>
              <a:t>degree of belief</a:t>
            </a:r>
            <a:r>
              <a:rPr lang="en-GB" b="1" i="0" dirty="0">
                <a:solidFill>
                  <a:srgbClr val="000000"/>
                </a:solidFill>
                <a:effectLst/>
                <a:latin typeface="Lora"/>
              </a:rPr>
              <a:t> </a:t>
            </a:r>
            <a:r>
              <a:rPr lang="en-GB" b="0" i="0" dirty="0">
                <a:solidFill>
                  <a:srgbClr val="000000"/>
                </a:solidFill>
                <a:effectLst/>
                <a:latin typeface="Lora"/>
              </a:rPr>
              <a:t>in an </a:t>
            </a:r>
            <a:r>
              <a:rPr lang="en-GB" b="0" i="0" u="none" strike="noStrike" dirty="0">
                <a:solidFill>
                  <a:srgbClr val="1559B5"/>
                </a:solidFill>
                <a:effectLst/>
                <a:latin typeface="Lora"/>
                <a:hlinkClick r:id="rId5" tooltip="Event (probability theory)"/>
              </a:rPr>
              <a:t>event</a:t>
            </a:r>
            <a:r>
              <a:rPr lang="en-GB" b="0" i="0" dirty="0">
                <a:solidFill>
                  <a:srgbClr val="000000"/>
                </a:solidFill>
                <a:effectLst/>
                <a:latin typeface="Lora"/>
              </a:rPr>
              <a:t>. The degree of belief may be based on </a:t>
            </a:r>
            <a:r>
              <a:rPr lang="en-GB" b="1" i="0" dirty="0">
                <a:solidFill>
                  <a:srgbClr val="000000"/>
                </a:solidFill>
                <a:effectLst/>
                <a:latin typeface="Lora"/>
              </a:rPr>
              <a:t>prior knowledge </a:t>
            </a:r>
            <a:r>
              <a:rPr lang="en-GB" b="0" i="0" dirty="0">
                <a:solidFill>
                  <a:srgbClr val="000000"/>
                </a:solidFill>
                <a:effectLst/>
                <a:latin typeface="Lora"/>
              </a:rPr>
              <a:t>about the event, such as the results of </a:t>
            </a:r>
            <a:r>
              <a:rPr lang="en-GB" b="1" i="0" dirty="0">
                <a:solidFill>
                  <a:srgbClr val="000000"/>
                </a:solidFill>
                <a:effectLst/>
                <a:latin typeface="Lora"/>
              </a:rPr>
              <a:t>previous experiments</a:t>
            </a:r>
            <a:r>
              <a:rPr lang="en-GB" b="0" i="0" dirty="0">
                <a:solidFill>
                  <a:srgbClr val="000000"/>
                </a:solidFill>
                <a:effectLst/>
                <a:latin typeface="Lora"/>
              </a:rPr>
              <a:t>, or on </a:t>
            </a:r>
            <a:r>
              <a:rPr lang="en-GB" b="1" i="0" dirty="0">
                <a:solidFill>
                  <a:srgbClr val="000000"/>
                </a:solidFill>
                <a:effectLst/>
                <a:latin typeface="Lora"/>
              </a:rPr>
              <a:t>personal beliefs </a:t>
            </a:r>
            <a:r>
              <a:rPr lang="en-GB" b="0" i="0" dirty="0">
                <a:solidFill>
                  <a:srgbClr val="000000"/>
                </a:solidFill>
                <a:effectLst/>
                <a:latin typeface="Lora"/>
              </a:rPr>
              <a:t>about the event. This differs from a number of other </a:t>
            </a:r>
            <a:r>
              <a:rPr lang="en-GB" b="0" i="0" u="none" strike="noStrike" dirty="0">
                <a:solidFill>
                  <a:srgbClr val="40BBE1"/>
                </a:solidFill>
                <a:effectLst/>
                <a:latin typeface="Lora"/>
                <a:hlinkClick r:id="rId6"/>
              </a:rPr>
              <a:t>interpretations of probability</a:t>
            </a:r>
            <a:r>
              <a:rPr lang="en-GB" b="0" i="0" dirty="0">
                <a:solidFill>
                  <a:srgbClr val="000000"/>
                </a:solidFill>
                <a:effectLst/>
                <a:latin typeface="Lora"/>
              </a:rPr>
              <a:t>, such as the </a:t>
            </a:r>
            <a:r>
              <a:rPr lang="en-GB" b="0" i="0" u="none" strike="noStrike" dirty="0">
                <a:solidFill>
                  <a:srgbClr val="1559B5"/>
                </a:solidFill>
                <a:effectLst/>
                <a:latin typeface="Lora"/>
                <a:hlinkClick r:id="rId7"/>
              </a:rPr>
              <a:t>frequentist</a:t>
            </a:r>
            <a:r>
              <a:rPr lang="en-GB" b="0" i="0" dirty="0">
                <a:solidFill>
                  <a:srgbClr val="000000"/>
                </a:solidFill>
                <a:effectLst/>
                <a:latin typeface="Lora"/>
              </a:rPr>
              <a:t> interpretation that views probability as the </a:t>
            </a:r>
            <a:r>
              <a:rPr lang="en-GB" b="0" i="0" u="none" strike="noStrike" dirty="0">
                <a:solidFill>
                  <a:srgbClr val="1559B5"/>
                </a:solidFill>
                <a:effectLst/>
                <a:latin typeface="Lora"/>
                <a:hlinkClick r:id="rId8" tooltip="Limit of a sequence"/>
              </a:rPr>
              <a:t>limit</a:t>
            </a:r>
            <a:r>
              <a:rPr lang="en-GB" b="0" i="0" dirty="0">
                <a:solidFill>
                  <a:srgbClr val="000000"/>
                </a:solidFill>
                <a:effectLst/>
                <a:latin typeface="Lora"/>
              </a:rPr>
              <a:t> of the </a:t>
            </a:r>
            <a:r>
              <a:rPr lang="en-GB" b="1" i="0" dirty="0">
                <a:solidFill>
                  <a:srgbClr val="000000"/>
                </a:solidFill>
                <a:effectLst/>
                <a:latin typeface="Lora"/>
              </a:rPr>
              <a:t>relative frequency </a:t>
            </a:r>
            <a:r>
              <a:rPr lang="en-GB" b="0" i="0" dirty="0">
                <a:solidFill>
                  <a:srgbClr val="000000"/>
                </a:solidFill>
                <a:effectLst/>
                <a:latin typeface="Lora"/>
              </a:rPr>
              <a:t>of an event after many trials</a:t>
            </a:r>
          </a:p>
          <a:p>
            <a:r>
              <a:rPr lang="en-GB" b="1" i="0" dirty="0">
                <a:solidFill>
                  <a:srgbClr val="000000"/>
                </a:solidFill>
                <a:effectLst/>
                <a:latin typeface="Lora"/>
              </a:rPr>
              <a:t>Bayesian statistical methods </a:t>
            </a:r>
            <a:r>
              <a:rPr lang="en-GB" b="0" i="0" dirty="0">
                <a:solidFill>
                  <a:srgbClr val="000000"/>
                </a:solidFill>
                <a:effectLst/>
                <a:latin typeface="Lora"/>
              </a:rPr>
              <a:t>use </a:t>
            </a:r>
            <a:r>
              <a:rPr lang="en-GB" b="0" i="0" u="none" strike="noStrike" dirty="0">
                <a:solidFill>
                  <a:srgbClr val="1559B5"/>
                </a:solidFill>
                <a:effectLst/>
                <a:latin typeface="Lora"/>
                <a:hlinkClick r:id="rId9"/>
              </a:rPr>
              <a:t>Bayes' theorem</a:t>
            </a:r>
            <a:r>
              <a:rPr lang="en-GB" b="0" i="0" dirty="0">
                <a:solidFill>
                  <a:srgbClr val="000000"/>
                </a:solidFill>
                <a:effectLst/>
                <a:latin typeface="Lora"/>
              </a:rPr>
              <a:t> to </a:t>
            </a:r>
            <a:r>
              <a:rPr lang="en-GB" b="1" i="0" dirty="0">
                <a:solidFill>
                  <a:srgbClr val="000000"/>
                </a:solidFill>
                <a:effectLst/>
                <a:latin typeface="Lora"/>
              </a:rPr>
              <a:t>compute and update </a:t>
            </a:r>
            <a:r>
              <a:rPr lang="en-GB" b="0" i="0" dirty="0">
                <a:solidFill>
                  <a:srgbClr val="000000"/>
                </a:solidFill>
                <a:effectLst/>
                <a:latin typeface="Lora"/>
              </a:rPr>
              <a:t>probabilities after obtaining </a:t>
            </a:r>
            <a:r>
              <a:rPr lang="en-GB" b="1" i="0" dirty="0">
                <a:solidFill>
                  <a:srgbClr val="000000"/>
                </a:solidFill>
                <a:effectLst/>
                <a:latin typeface="Lora"/>
              </a:rPr>
              <a:t>new data</a:t>
            </a:r>
            <a:r>
              <a:rPr lang="en-GB" b="0" i="0" dirty="0">
                <a:solidFill>
                  <a:srgbClr val="000000"/>
                </a:solidFill>
                <a:effectLst/>
                <a:latin typeface="Lora"/>
              </a:rPr>
              <a:t>. Bayes' theorem describes the </a:t>
            </a:r>
            <a:r>
              <a:rPr lang="en-GB" b="0" i="0" u="none" strike="noStrike" dirty="0">
                <a:solidFill>
                  <a:srgbClr val="1559B5"/>
                </a:solidFill>
                <a:effectLst/>
                <a:latin typeface="Lora"/>
                <a:hlinkClick r:id="rId10"/>
              </a:rPr>
              <a:t>conditional probability</a:t>
            </a:r>
            <a:r>
              <a:rPr lang="en-GB" b="0" i="0" dirty="0">
                <a:solidFill>
                  <a:srgbClr val="000000"/>
                </a:solidFill>
                <a:effectLst/>
                <a:latin typeface="Lora"/>
              </a:rPr>
              <a:t> of an event based on data as well as </a:t>
            </a:r>
            <a:r>
              <a:rPr lang="en-GB" b="1" i="0" dirty="0">
                <a:solidFill>
                  <a:srgbClr val="000000"/>
                </a:solidFill>
                <a:effectLst/>
                <a:latin typeface="Lora"/>
              </a:rPr>
              <a:t>prior information or beliefs </a:t>
            </a:r>
            <a:r>
              <a:rPr lang="en-GB" b="0" i="0" dirty="0">
                <a:solidFill>
                  <a:srgbClr val="000000"/>
                </a:solidFill>
                <a:effectLst/>
                <a:latin typeface="Lora"/>
              </a:rPr>
              <a:t>about the event or conditions related to the event </a:t>
            </a:r>
            <a:r>
              <a:rPr lang="en-GB" b="0" i="0" u="none" strike="noStrike" baseline="30000" dirty="0">
                <a:solidFill>
                  <a:srgbClr val="1559B5"/>
                </a:solidFill>
                <a:effectLst/>
                <a:latin typeface="Lora"/>
                <a:hlinkClick r:id="rId11"/>
              </a:rPr>
              <a:t>[2]</a:t>
            </a:r>
            <a:r>
              <a:rPr lang="en-GB" b="0" i="0" u="none" strike="noStrike" baseline="30000" dirty="0">
                <a:solidFill>
                  <a:srgbClr val="1559B5"/>
                </a:solidFill>
                <a:effectLst/>
                <a:latin typeface="Lora"/>
                <a:hlinkClick r:id="rId12"/>
              </a:rPr>
              <a:t>[3]</a:t>
            </a:r>
            <a:r>
              <a:rPr lang="en-GB" b="0" i="0" dirty="0">
                <a:solidFill>
                  <a:srgbClr val="000000"/>
                </a:solidFill>
                <a:effectLst/>
                <a:latin typeface="Lora"/>
              </a:rPr>
              <a:t> For example, in </a:t>
            </a:r>
            <a:r>
              <a:rPr lang="en-GB" b="0" i="0" u="none" strike="noStrike" dirty="0">
                <a:solidFill>
                  <a:srgbClr val="1559B5"/>
                </a:solidFill>
                <a:effectLst/>
                <a:latin typeface="Lora"/>
                <a:hlinkClick r:id="rId13"/>
              </a:rPr>
              <a:t>Bayesian inference</a:t>
            </a:r>
            <a:r>
              <a:rPr lang="en-GB" b="0" i="0" dirty="0">
                <a:solidFill>
                  <a:srgbClr val="000000"/>
                </a:solidFill>
                <a:effectLst/>
                <a:latin typeface="Lora"/>
              </a:rPr>
              <a:t>, Bayes' theorem can be used to estimate the </a:t>
            </a:r>
            <a:r>
              <a:rPr lang="en-GB" b="1" i="0" dirty="0">
                <a:solidFill>
                  <a:srgbClr val="000000"/>
                </a:solidFill>
                <a:effectLst/>
                <a:latin typeface="Lora"/>
              </a:rPr>
              <a:t>parameters</a:t>
            </a:r>
            <a:r>
              <a:rPr lang="en-GB" b="0" i="0" dirty="0">
                <a:solidFill>
                  <a:srgbClr val="000000"/>
                </a:solidFill>
                <a:effectLst/>
                <a:latin typeface="Lora"/>
              </a:rPr>
              <a:t> of a </a:t>
            </a:r>
            <a:r>
              <a:rPr lang="en-GB" b="0" i="0" u="none" strike="noStrike" dirty="0">
                <a:solidFill>
                  <a:srgbClr val="1559B5"/>
                </a:solidFill>
                <a:effectLst/>
                <a:latin typeface="Lora"/>
                <a:hlinkClick r:id="rId14"/>
              </a:rPr>
              <a:t>probability distribution</a:t>
            </a:r>
            <a:r>
              <a:rPr lang="en-GB" b="0" i="0" dirty="0">
                <a:solidFill>
                  <a:srgbClr val="000000"/>
                </a:solidFill>
                <a:effectLst/>
                <a:latin typeface="Lora"/>
              </a:rPr>
              <a:t> or </a:t>
            </a:r>
            <a:r>
              <a:rPr lang="en-GB" b="0" i="0" u="none" strike="noStrike" dirty="0">
                <a:solidFill>
                  <a:srgbClr val="1559B5"/>
                </a:solidFill>
                <a:effectLst/>
                <a:latin typeface="Lora"/>
                <a:hlinkClick r:id="rId15"/>
              </a:rPr>
              <a:t>statistical model</a:t>
            </a:r>
            <a:r>
              <a:rPr lang="en-GB" b="0" i="0" dirty="0">
                <a:solidFill>
                  <a:srgbClr val="000000"/>
                </a:solidFill>
                <a:effectLst/>
                <a:latin typeface="Lora"/>
              </a:rPr>
              <a:t>. Since Bayesian statistics treats probability as a degree of belief, Bayes' theorem can directly assign a probability distribution that quantifies the belief to the parameter or set of parameters</a:t>
            </a:r>
          </a:p>
          <a:p>
            <a:r>
              <a:rPr lang="en-GB" dirty="0">
                <a:solidFill>
                  <a:srgbClr val="000000"/>
                </a:solidFill>
                <a:latin typeface="Lora"/>
              </a:rPr>
              <a:t>W</a:t>
            </a:r>
            <a:r>
              <a:rPr lang="en-GB" b="0" i="0" dirty="0">
                <a:solidFill>
                  <a:srgbClr val="000000"/>
                </a:solidFill>
                <a:effectLst/>
                <a:latin typeface="Lora"/>
              </a:rPr>
              <a:t>ith the advent of powerful </a:t>
            </a:r>
            <a:r>
              <a:rPr lang="en-GB" b="1" i="0" dirty="0">
                <a:solidFill>
                  <a:srgbClr val="000000"/>
                </a:solidFill>
                <a:effectLst/>
                <a:latin typeface="Lora"/>
              </a:rPr>
              <a:t>computers</a:t>
            </a:r>
            <a:r>
              <a:rPr lang="en-GB" b="0" i="0" dirty="0">
                <a:solidFill>
                  <a:srgbClr val="000000"/>
                </a:solidFill>
                <a:effectLst/>
                <a:latin typeface="Lora"/>
              </a:rPr>
              <a:t> and new </a:t>
            </a:r>
            <a:r>
              <a:rPr lang="en-GB" b="0" i="0" u="none" strike="noStrike" dirty="0">
                <a:solidFill>
                  <a:srgbClr val="1559B5"/>
                </a:solidFill>
                <a:effectLst/>
                <a:latin typeface="Lora"/>
                <a:hlinkClick r:id="rId16" tooltip="Algorithm"/>
              </a:rPr>
              <a:t>algorithms</a:t>
            </a:r>
            <a:r>
              <a:rPr lang="en-GB" b="0" i="0" dirty="0">
                <a:solidFill>
                  <a:srgbClr val="000000"/>
                </a:solidFill>
                <a:effectLst/>
                <a:latin typeface="Lora"/>
              </a:rPr>
              <a:t> like </a:t>
            </a:r>
            <a:r>
              <a:rPr lang="en-GB" b="0" i="0" u="none" strike="noStrike" dirty="0">
                <a:solidFill>
                  <a:srgbClr val="1559B5"/>
                </a:solidFill>
                <a:effectLst/>
                <a:latin typeface="Lora"/>
                <a:hlinkClick r:id="rId17" tooltip="Markov chain Monte Carlo"/>
              </a:rPr>
              <a:t>Markov chain Monte Carlo</a:t>
            </a:r>
            <a:r>
              <a:rPr lang="en-GB" b="0" i="0" dirty="0">
                <a:solidFill>
                  <a:srgbClr val="000000"/>
                </a:solidFill>
                <a:effectLst/>
                <a:latin typeface="Lora"/>
              </a:rPr>
              <a:t>, Bayesian methods have seen increasing use within statistics in the 21st century</a:t>
            </a:r>
            <a:endParaRPr lang="en-US" dirty="0"/>
          </a:p>
        </p:txBody>
      </p:sp>
    </p:spTree>
    <p:extLst>
      <p:ext uri="{BB962C8B-B14F-4D97-AF65-F5344CB8AC3E}">
        <p14:creationId xmlns:p14="http://schemas.microsoft.com/office/powerpoint/2010/main" val="1851017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b="1" dirty="0">
                <a:solidFill>
                  <a:srgbClr val="474747"/>
                </a:solidFill>
                <a:effectLst/>
                <a:latin typeface="Open Sans"/>
              </a:rPr>
              <a:t>Jeffreys Prior</a:t>
            </a:r>
            <a:endParaRPr lang="en-US" dirty="0"/>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64474" y="573596"/>
            <a:ext cx="12005605" cy="6094488"/>
          </a:xfrm>
        </p:spPr>
        <p:txBody>
          <a:bodyPr>
            <a:normAutofit/>
          </a:bodyPr>
          <a:lstStyle/>
          <a:p>
            <a:r>
              <a:rPr lang="en-US" sz="2400" dirty="0"/>
              <a:t>In uniform prior we do not know whether we should assign</a:t>
            </a:r>
          </a:p>
          <a:p>
            <a:pPr marL="0" indent="0">
              <a:buNone/>
            </a:pPr>
            <a:r>
              <a:rPr lang="en-US" sz="2400" dirty="0"/>
              <a:t>Uniform prior to p or p^10, but if we use Jeffreys Prior it does not matter</a:t>
            </a:r>
          </a:p>
          <a:p>
            <a:r>
              <a:rPr lang="en-US" sz="2400" dirty="0"/>
              <a:t>Jeffreys prior is proportional to Fisher information</a:t>
            </a:r>
          </a:p>
          <a:p>
            <a:r>
              <a:rPr lang="en-US" sz="2400" dirty="0"/>
              <a:t>Recall that if Fisher information is high we have low variance for MLE</a:t>
            </a:r>
          </a:p>
          <a:p>
            <a:r>
              <a:rPr lang="en-US" sz="2400" dirty="0"/>
              <a:t>We say points with high Fisher info are easier to estimate, and we put more prior on those guys and determinant is just a way to collapse all these info into 1 number</a:t>
            </a:r>
          </a:p>
          <a:p>
            <a:r>
              <a:rPr lang="en-GB" sz="2400" b="1" dirty="0"/>
              <a:t>Jeffreys Prior </a:t>
            </a:r>
            <a:r>
              <a:rPr lang="en-GB" sz="2400" dirty="0"/>
              <a:t>is an </a:t>
            </a:r>
            <a:r>
              <a:rPr lang="en-GB" sz="2400" b="1" dirty="0"/>
              <a:t>attempt</a:t>
            </a:r>
            <a:r>
              <a:rPr lang="en-GB" sz="2400" dirty="0"/>
              <a:t> to incorporate </a:t>
            </a:r>
            <a:r>
              <a:rPr lang="en-GB" sz="2400" b="1" dirty="0"/>
              <a:t>frequentist ideas of likelihood </a:t>
            </a:r>
            <a:r>
              <a:rPr lang="en-GB" sz="2400" dirty="0"/>
              <a:t>in the Bayesian framework, as well as an </a:t>
            </a:r>
            <a:r>
              <a:rPr lang="en-GB" sz="2400" b="1" dirty="0"/>
              <a:t>example of a non-informative prior</a:t>
            </a:r>
            <a:r>
              <a:rPr lang="en-GB" sz="2400" dirty="0"/>
              <a:t>. This </a:t>
            </a:r>
            <a:r>
              <a:rPr lang="en-GB" sz="2400" b="1" dirty="0"/>
              <a:t>prior</a:t>
            </a:r>
            <a:r>
              <a:rPr lang="en-GB" sz="2400" dirty="0"/>
              <a:t> depends on the </a:t>
            </a:r>
            <a:r>
              <a:rPr lang="en-GB" sz="2400" b="1" dirty="0"/>
              <a:t>statistical model used </a:t>
            </a:r>
            <a:r>
              <a:rPr lang="en-GB" sz="2400" dirty="0"/>
              <a:t>for the </a:t>
            </a:r>
            <a:r>
              <a:rPr lang="en-GB" sz="2400" b="1" dirty="0"/>
              <a:t>observation data </a:t>
            </a:r>
            <a:r>
              <a:rPr lang="en-GB" sz="2400" dirty="0"/>
              <a:t>and the </a:t>
            </a:r>
            <a:r>
              <a:rPr lang="en-GB" sz="2400" b="1" dirty="0"/>
              <a:t>likelihood function</a:t>
            </a:r>
            <a:r>
              <a:rPr lang="en-GB" sz="2400" dirty="0"/>
              <a:t>. Mathematically, it is the prior pi(theta)</a:t>
            </a:r>
          </a:p>
          <a:p>
            <a:r>
              <a:rPr lang="en-US" sz="2400" dirty="0"/>
              <a:t>The </a:t>
            </a:r>
            <a:r>
              <a:rPr lang="en-US" sz="2400" b="1" dirty="0"/>
              <a:t>Fisher information matrix I</a:t>
            </a:r>
            <a:r>
              <a:rPr lang="en-GB" sz="2400" b="1" dirty="0"/>
              <a:t> </a:t>
            </a:r>
            <a:r>
              <a:rPr lang="en-GB" sz="2400" dirty="0"/>
              <a:t>here is treated as a </a:t>
            </a:r>
            <a:r>
              <a:rPr lang="en-GB" sz="2400" b="1" dirty="0"/>
              <a:t>linear transformation matrix </a:t>
            </a:r>
            <a:r>
              <a:rPr lang="en-GB" sz="2400" dirty="0"/>
              <a:t>which maps </a:t>
            </a:r>
            <a:r>
              <a:rPr lang="en-GB" sz="2400" b="1" dirty="0"/>
              <a:t>one coordinate space to another </a:t>
            </a:r>
            <a:r>
              <a:rPr lang="en-GB" sz="2400" dirty="0"/>
              <a:t>(the logic behind such a mapping would be explained soon). In </a:t>
            </a:r>
            <a:r>
              <a:rPr lang="en-GB" sz="2400" b="1" dirty="0"/>
              <a:t>linear transformation </a:t>
            </a:r>
            <a:r>
              <a:rPr lang="en-GB" sz="2400" dirty="0"/>
              <a:t>terms, </a:t>
            </a:r>
            <a:r>
              <a:rPr lang="en-GB" sz="2400" b="1" dirty="0"/>
              <a:t>taking the determinant </a:t>
            </a:r>
            <a:r>
              <a:rPr lang="en-GB" sz="2400" dirty="0"/>
              <a:t>represents the </a:t>
            </a:r>
            <a:r>
              <a:rPr lang="en-GB" sz="2400" b="1" dirty="0"/>
              <a:t>ratio of volumes </a:t>
            </a:r>
            <a:r>
              <a:rPr lang="en-GB" sz="2400" dirty="0"/>
              <a:t>of </a:t>
            </a:r>
            <a:r>
              <a:rPr lang="en-GB" sz="2400" b="1" dirty="0"/>
              <a:t>corresponding spaces </a:t>
            </a:r>
            <a:r>
              <a:rPr lang="en-GB" sz="2400" dirty="0"/>
              <a:t>between coordinate system, which explains the </a:t>
            </a:r>
            <a:r>
              <a:rPr lang="en-GB" sz="2400" b="1" dirty="0"/>
              <a:t>intuition behind </a:t>
            </a:r>
            <a:r>
              <a:rPr lang="en-GB" sz="2400" dirty="0"/>
              <a:t>the use of det(I)</a:t>
            </a:r>
            <a:endParaRPr lang="en-US" sz="2400" dirty="0"/>
          </a:p>
        </p:txBody>
      </p:sp>
      <p:pic>
        <p:nvPicPr>
          <p:cNvPr id="4" name="Picture 3">
            <a:extLst>
              <a:ext uri="{FF2B5EF4-FFF2-40B4-BE49-F238E27FC236}">
                <a16:creationId xmlns:a16="http://schemas.microsoft.com/office/drawing/2014/main" id="{5BF32D58-D8F7-4B91-BA83-30D22D3B9B82}"/>
              </a:ext>
            </a:extLst>
          </p:cNvPr>
          <p:cNvPicPr>
            <a:picLocks noChangeAspect="1"/>
          </p:cNvPicPr>
          <p:nvPr/>
        </p:nvPicPr>
        <p:blipFill>
          <a:blip r:embed="rId2"/>
          <a:stretch>
            <a:fillRect/>
          </a:stretch>
        </p:blipFill>
        <p:spPr>
          <a:xfrm>
            <a:off x="9638535" y="382757"/>
            <a:ext cx="2497193" cy="756725"/>
          </a:xfrm>
          <a:prstGeom prst="rect">
            <a:avLst/>
          </a:prstGeom>
        </p:spPr>
      </p:pic>
      <p:pic>
        <p:nvPicPr>
          <p:cNvPr id="5" name="Picture 4">
            <a:extLst>
              <a:ext uri="{FF2B5EF4-FFF2-40B4-BE49-F238E27FC236}">
                <a16:creationId xmlns:a16="http://schemas.microsoft.com/office/drawing/2014/main" id="{4482A179-1DC3-416F-96FE-1647C438E7C6}"/>
              </a:ext>
            </a:extLst>
          </p:cNvPr>
          <p:cNvPicPr>
            <a:picLocks noChangeAspect="1"/>
          </p:cNvPicPr>
          <p:nvPr/>
        </p:nvPicPr>
        <p:blipFill>
          <a:blip r:embed="rId3"/>
          <a:stretch>
            <a:fillRect/>
          </a:stretch>
        </p:blipFill>
        <p:spPr>
          <a:xfrm>
            <a:off x="8996915" y="1478279"/>
            <a:ext cx="3187027" cy="744415"/>
          </a:xfrm>
          <a:prstGeom prst="rect">
            <a:avLst/>
          </a:prstGeom>
        </p:spPr>
      </p:pic>
      <p:pic>
        <p:nvPicPr>
          <p:cNvPr id="13" name="Picture 12">
            <a:extLst>
              <a:ext uri="{FF2B5EF4-FFF2-40B4-BE49-F238E27FC236}">
                <a16:creationId xmlns:a16="http://schemas.microsoft.com/office/drawing/2014/main" id="{6E57CE57-DC82-464F-B599-A9D68701CB85}"/>
              </a:ext>
            </a:extLst>
          </p:cNvPr>
          <p:cNvPicPr>
            <a:picLocks noChangeAspect="1"/>
          </p:cNvPicPr>
          <p:nvPr/>
        </p:nvPicPr>
        <p:blipFill>
          <a:blip r:embed="rId4"/>
          <a:stretch>
            <a:fillRect/>
          </a:stretch>
        </p:blipFill>
        <p:spPr>
          <a:xfrm>
            <a:off x="3350895" y="4195104"/>
            <a:ext cx="1884336" cy="489438"/>
          </a:xfrm>
          <a:prstGeom prst="rect">
            <a:avLst/>
          </a:prstGeom>
          <a:ln>
            <a:solidFill>
              <a:schemeClr val="tx1"/>
            </a:solidFill>
          </a:ln>
        </p:spPr>
      </p:pic>
    </p:spTree>
    <p:extLst>
      <p:ext uri="{BB962C8B-B14F-4D97-AF65-F5344CB8AC3E}">
        <p14:creationId xmlns:p14="http://schemas.microsoft.com/office/powerpoint/2010/main" val="28971546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dirty="0"/>
              <a:t>Jeffreys prior</a:t>
            </a:r>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01732"/>
            <a:ext cx="12005605" cy="6094488"/>
          </a:xfrm>
        </p:spPr>
        <p:txBody>
          <a:bodyPr>
            <a:normAutofit/>
          </a:bodyPr>
          <a:lstStyle/>
          <a:p>
            <a:r>
              <a:rPr lang="en-GB" sz="2400" dirty="0"/>
              <a:t>Suppose that you and a friend are </a:t>
            </a:r>
            <a:r>
              <a:rPr lang="en-GB" sz="2400" dirty="0" err="1"/>
              <a:t>analyzing</a:t>
            </a:r>
            <a:r>
              <a:rPr lang="en-GB" sz="2400" dirty="0"/>
              <a:t> the same set of data using a normal model. You adopt the usual parameterization of the normal model using the mean and the variance as parameters, but your friend prefers to parameterize the normal model with the coefficient of variation and the precision as parameters (which is perfectly "legal"). If both of you use Jeffreys' priors, your posterior distribution will be your friend's posterior distribution properly transformed from his parameterization to yours. It is in this sense that the Jeffreys' prior is "invariant“</a:t>
            </a:r>
          </a:p>
          <a:p>
            <a:r>
              <a:rPr lang="en-US" sz="2400" dirty="0"/>
              <a:t>Jeffreys prior                                  where I(theta) is the Fisher information matrix of the statistical model (if we have single parameter then it is just a number)</a:t>
            </a:r>
          </a:p>
          <a:p>
            <a:r>
              <a:rPr lang="en-GB" sz="2400" dirty="0"/>
              <a:t>It has the key feature that it is invariant under a </a:t>
            </a:r>
            <a:r>
              <a:rPr lang="en-GB" sz="2400" dirty="0">
                <a:hlinkClick r:id="rId2">
                  <a:extLst>
                    <a:ext uri="{A12FA001-AC4F-418D-AE19-62706E023703}">
                      <ahyp:hlinkClr xmlns:ahyp="http://schemas.microsoft.com/office/drawing/2018/hyperlinkcolor" val="tx"/>
                    </a:ext>
                  </a:extLst>
                </a:hlinkClick>
              </a:rPr>
              <a:t>change of coordinates</a:t>
            </a:r>
            <a:r>
              <a:rPr lang="en-GB" sz="2400" dirty="0"/>
              <a:t> for the parameter vector theta</a:t>
            </a:r>
          </a:p>
          <a:p>
            <a:r>
              <a:rPr lang="en-GB" sz="2400" dirty="0"/>
              <a:t>That is, the relative probability assigned to a volume of a probability space using a Jeffreys prior will be the same regardless of the parameterization used to define the Jeffreys prior.  it must be the case that, no matter which parameterizations we arbitrarily choose to start with, our posteriors should "match" after transformation.</a:t>
            </a:r>
            <a:endParaRPr lang="en-US" sz="2400" dirty="0"/>
          </a:p>
          <a:p>
            <a:endParaRPr lang="en-US" dirty="0"/>
          </a:p>
        </p:txBody>
      </p:sp>
      <p:pic>
        <p:nvPicPr>
          <p:cNvPr id="5" name="Picture 4">
            <a:extLst>
              <a:ext uri="{FF2B5EF4-FFF2-40B4-BE49-F238E27FC236}">
                <a16:creationId xmlns:a16="http://schemas.microsoft.com/office/drawing/2014/main" id="{7C6282A9-2FD3-46A7-B614-27E3221329F4}"/>
              </a:ext>
            </a:extLst>
          </p:cNvPr>
          <p:cNvPicPr>
            <a:picLocks noChangeAspect="1"/>
          </p:cNvPicPr>
          <p:nvPr/>
        </p:nvPicPr>
        <p:blipFill>
          <a:blip r:embed="rId3"/>
          <a:stretch>
            <a:fillRect/>
          </a:stretch>
        </p:blipFill>
        <p:spPr>
          <a:xfrm>
            <a:off x="2142831" y="2896991"/>
            <a:ext cx="2085321" cy="465187"/>
          </a:xfrm>
          <a:prstGeom prst="rect">
            <a:avLst/>
          </a:prstGeom>
          <a:ln>
            <a:solidFill>
              <a:schemeClr val="tx1"/>
            </a:solidFill>
          </a:ln>
        </p:spPr>
      </p:pic>
    </p:spTree>
    <p:extLst>
      <p:ext uri="{BB962C8B-B14F-4D97-AF65-F5344CB8AC3E}">
        <p14:creationId xmlns:p14="http://schemas.microsoft.com/office/powerpoint/2010/main" val="1465674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dirty="0"/>
              <a:t>Jeffreys prior</a:t>
            </a:r>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58004"/>
            <a:ext cx="12005605" cy="6094488"/>
          </a:xfrm>
        </p:spPr>
        <p:txBody>
          <a:bodyPr>
            <a:normAutofit/>
          </a:bodyPr>
          <a:lstStyle/>
          <a:p>
            <a:r>
              <a:rPr lang="en-GB" b="0" i="0" dirty="0">
                <a:solidFill>
                  <a:srgbClr val="222222"/>
                </a:solidFill>
                <a:effectLst/>
              </a:rPr>
              <a:t>Jeffreys prior gives more weight to values of theta whose MLE estimate has </a:t>
            </a:r>
            <a:r>
              <a:rPr lang="en-GB" b="1" i="0" dirty="0">
                <a:solidFill>
                  <a:srgbClr val="222222"/>
                </a:solidFill>
                <a:effectLst/>
              </a:rPr>
              <a:t>less</a:t>
            </a:r>
            <a:r>
              <a:rPr lang="en-GB" b="0" i="0" dirty="0">
                <a:solidFill>
                  <a:srgbClr val="222222"/>
                </a:solidFill>
                <a:effectLst/>
              </a:rPr>
              <a:t> uncertainty. Fisher information is high, the MLE variance is low and thus the MLE has less uncertainty. Also from equation ~ sqrt(I)</a:t>
            </a:r>
          </a:p>
          <a:p>
            <a:r>
              <a:rPr lang="en-GB" b="0" i="0" dirty="0">
                <a:solidFill>
                  <a:srgbClr val="222222"/>
                </a:solidFill>
                <a:effectLst/>
              </a:rPr>
              <a:t>Continuing from the above reasoning, when the MLE estimate has less uncertainty and we are able to estimate it more precisely. This corresponds to the data giving </a:t>
            </a:r>
            <a:r>
              <a:rPr lang="en-GB" b="1" i="0" dirty="0">
                <a:solidFill>
                  <a:srgbClr val="222222"/>
                </a:solidFill>
                <a:effectLst/>
              </a:rPr>
              <a:t>more</a:t>
            </a:r>
            <a:r>
              <a:rPr lang="en-GB" b="0" i="0" dirty="0">
                <a:solidFill>
                  <a:srgbClr val="222222"/>
                </a:solidFill>
                <a:effectLst/>
              </a:rPr>
              <a:t> information about the parameter when the Jeffreys prior yields larger values.</a:t>
            </a:r>
          </a:p>
          <a:p>
            <a:r>
              <a:rPr lang="en-GB" b="0" i="0" dirty="0">
                <a:solidFill>
                  <a:srgbClr val="222222"/>
                </a:solidFill>
                <a:effectLst/>
              </a:rPr>
              <a:t>The Fisher information can be taken as a proxy for how much, at a particular parameter value</a:t>
            </a:r>
            <a:r>
              <a:rPr lang="en-GB" dirty="0">
                <a:solidFill>
                  <a:srgbClr val="222222"/>
                </a:solidFill>
              </a:rPr>
              <a:t> </a:t>
            </a:r>
            <a:r>
              <a:rPr lang="en-GB" b="0" i="0" dirty="0">
                <a:solidFill>
                  <a:srgbClr val="222222"/>
                </a:solidFill>
                <a:effectLst/>
              </a:rPr>
              <a:t>would equivalent shifts to the parameter influence the data</a:t>
            </a:r>
          </a:p>
          <a:p>
            <a:r>
              <a:rPr lang="en-GB" b="0" i="0" dirty="0">
                <a:solidFill>
                  <a:srgbClr val="222222"/>
                </a:solidFill>
                <a:effectLst/>
              </a:rPr>
              <a:t>Jeffreys prior gives more weight to regions with high Fisher </a:t>
            </a:r>
            <a:r>
              <a:rPr lang="en-GB" b="0" i="0" dirty="0" err="1">
                <a:solidFill>
                  <a:srgbClr val="222222"/>
                </a:solidFill>
                <a:effectLst/>
              </a:rPr>
              <a:t>informations</a:t>
            </a:r>
            <a:r>
              <a:rPr lang="en-GB" b="0" i="0" dirty="0">
                <a:solidFill>
                  <a:srgbClr val="222222"/>
                </a:solidFill>
                <a:effectLst/>
              </a:rPr>
              <a:t>. By the given interpretation for the Fisher information, this means that at these areas, a small change to</a:t>
            </a:r>
            <a:r>
              <a:rPr lang="en-GB" dirty="0">
                <a:solidFill>
                  <a:srgbClr val="222222"/>
                </a:solidFill>
              </a:rPr>
              <a:t> theta </a:t>
            </a:r>
            <a:r>
              <a:rPr lang="en-GB" b="0" i="0" dirty="0">
                <a:solidFill>
                  <a:srgbClr val="222222"/>
                </a:solidFill>
                <a:effectLst/>
              </a:rPr>
              <a:t>will influence the data relatively more, or in other words, potential outcomes are </a:t>
            </a:r>
            <a:r>
              <a:rPr lang="en-GB" b="1" i="0" dirty="0">
                <a:solidFill>
                  <a:srgbClr val="222222"/>
                </a:solidFill>
                <a:effectLst/>
              </a:rPr>
              <a:t>more</a:t>
            </a:r>
            <a:r>
              <a:rPr lang="en-GB" b="0" i="0" dirty="0">
                <a:solidFill>
                  <a:srgbClr val="222222"/>
                </a:solidFill>
                <a:effectLst/>
              </a:rPr>
              <a:t> sensitive to slight changes in</a:t>
            </a:r>
            <a:r>
              <a:rPr lang="en-GB" dirty="0">
                <a:solidFill>
                  <a:srgbClr val="222222"/>
                </a:solidFill>
              </a:rPr>
              <a:t> theta</a:t>
            </a:r>
            <a:endParaRPr lang="en-US" dirty="0"/>
          </a:p>
        </p:txBody>
      </p:sp>
    </p:spTree>
    <p:extLst>
      <p:ext uri="{BB962C8B-B14F-4D97-AF65-F5344CB8AC3E}">
        <p14:creationId xmlns:p14="http://schemas.microsoft.com/office/powerpoint/2010/main" val="2719204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b="1" dirty="0">
                <a:solidFill>
                  <a:srgbClr val="474747"/>
                </a:solidFill>
                <a:effectLst/>
                <a:latin typeface="Open Sans"/>
              </a:rPr>
              <a:t>Jeffreys Prior II: Examples</a:t>
            </a:r>
            <a:endParaRPr lang="en-US" dirty="0"/>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36338" y="658004"/>
            <a:ext cx="12005605" cy="6094488"/>
          </a:xfrm>
        </p:spPr>
        <p:txBody>
          <a:bodyPr/>
          <a:lstStyle/>
          <a:p>
            <a:r>
              <a:rPr lang="en-US" dirty="0"/>
              <a:t>A</a:t>
            </a:r>
          </a:p>
          <a:p>
            <a:endParaRPr lang="en-US" dirty="0"/>
          </a:p>
          <a:p>
            <a:r>
              <a:rPr lang="en-US" sz="2500" dirty="0"/>
              <a:t>Proper priors need to integrate to one over the values of parameter space</a:t>
            </a:r>
          </a:p>
          <a:p>
            <a:pPr marL="0" indent="0">
              <a:buNone/>
            </a:pPr>
            <a:r>
              <a:rPr lang="en-US" sz="2500" dirty="0"/>
              <a:t>                                                                            </a:t>
            </a:r>
            <a:r>
              <a:rPr lang="en-GB" sz="2500" dirty="0"/>
              <a:t>and therefore, Jeffreys prior for this problem is improper.</a:t>
            </a:r>
          </a:p>
          <a:p>
            <a:r>
              <a:rPr lang="en-GB" sz="2500" dirty="0"/>
              <a:t>Normally, when we transform the parameter of a mode, we should also transform the prior so that we use the same prior, but when we use Jeffreys Prior then it takes care of this, so that it is parametrization invariant</a:t>
            </a:r>
          </a:p>
          <a:p>
            <a:r>
              <a:rPr lang="en-GB" sz="2500" dirty="0"/>
              <a:t>When finding new pdf based on transformed parameter, we just plug the transform </a:t>
            </a:r>
            <a:r>
              <a:rPr lang="en-GB" sz="2500" dirty="0" err="1"/>
              <a:t>func</a:t>
            </a:r>
            <a:endParaRPr lang="en-GB" sz="2500" dirty="0"/>
          </a:p>
          <a:p>
            <a:r>
              <a:rPr lang="en-US" sz="2500" dirty="0"/>
              <a:t>Jeffreys prior satisfies a reparameterization invariance</a:t>
            </a:r>
          </a:p>
          <a:p>
            <a:pPr marL="0" indent="0">
              <a:buNone/>
            </a:pPr>
            <a:r>
              <a:rPr lang="en-US" sz="2500" dirty="0"/>
              <a:t>Principle if n is a reparameterization of theta</a:t>
            </a:r>
          </a:p>
          <a:p>
            <a:pPr marL="0" indent="0">
              <a:buNone/>
            </a:pPr>
            <a:r>
              <a:rPr lang="en-US" sz="2500" dirty="0"/>
              <a:t>For some one-to-one map function, then </a:t>
            </a:r>
          </a:p>
          <a:p>
            <a:endParaRPr lang="en-US" sz="2500" dirty="0"/>
          </a:p>
        </p:txBody>
      </p:sp>
      <p:pic>
        <p:nvPicPr>
          <p:cNvPr id="5" name="Picture 4">
            <a:extLst>
              <a:ext uri="{FF2B5EF4-FFF2-40B4-BE49-F238E27FC236}">
                <a16:creationId xmlns:a16="http://schemas.microsoft.com/office/drawing/2014/main" id="{F2EAAE6A-4D41-48C0-8246-D649BB5767AD}"/>
              </a:ext>
            </a:extLst>
          </p:cNvPr>
          <p:cNvPicPr>
            <a:picLocks noChangeAspect="1"/>
          </p:cNvPicPr>
          <p:nvPr/>
        </p:nvPicPr>
        <p:blipFill>
          <a:blip r:embed="rId3"/>
          <a:stretch>
            <a:fillRect/>
          </a:stretch>
        </p:blipFill>
        <p:spPr>
          <a:xfrm>
            <a:off x="5779094" y="582490"/>
            <a:ext cx="4449185" cy="1133769"/>
          </a:xfrm>
          <a:prstGeom prst="rect">
            <a:avLst/>
          </a:prstGeom>
        </p:spPr>
      </p:pic>
      <p:pic>
        <p:nvPicPr>
          <p:cNvPr id="6" name="Picture 5">
            <a:extLst>
              <a:ext uri="{FF2B5EF4-FFF2-40B4-BE49-F238E27FC236}">
                <a16:creationId xmlns:a16="http://schemas.microsoft.com/office/drawing/2014/main" id="{7F1A20A2-2AE0-484D-8332-234FA61A241D}"/>
              </a:ext>
            </a:extLst>
          </p:cNvPr>
          <p:cNvPicPr>
            <a:picLocks noChangeAspect="1"/>
          </p:cNvPicPr>
          <p:nvPr/>
        </p:nvPicPr>
        <p:blipFill>
          <a:blip r:embed="rId4"/>
          <a:stretch>
            <a:fillRect/>
          </a:stretch>
        </p:blipFill>
        <p:spPr>
          <a:xfrm>
            <a:off x="368189" y="585274"/>
            <a:ext cx="5101721" cy="1130984"/>
          </a:xfrm>
          <a:prstGeom prst="rect">
            <a:avLst/>
          </a:prstGeom>
          <a:ln>
            <a:solidFill>
              <a:schemeClr val="tx1"/>
            </a:solidFill>
          </a:ln>
        </p:spPr>
      </p:pic>
      <p:pic>
        <p:nvPicPr>
          <p:cNvPr id="7" name="Picture 6">
            <a:extLst>
              <a:ext uri="{FF2B5EF4-FFF2-40B4-BE49-F238E27FC236}">
                <a16:creationId xmlns:a16="http://schemas.microsoft.com/office/drawing/2014/main" id="{07C7A961-08D7-432A-A10E-B264035C05A1}"/>
              </a:ext>
            </a:extLst>
          </p:cNvPr>
          <p:cNvPicPr>
            <a:picLocks noChangeAspect="1"/>
          </p:cNvPicPr>
          <p:nvPr/>
        </p:nvPicPr>
        <p:blipFill>
          <a:blip r:embed="rId5"/>
          <a:stretch>
            <a:fillRect/>
          </a:stretch>
        </p:blipFill>
        <p:spPr>
          <a:xfrm>
            <a:off x="-14067" y="2047287"/>
            <a:ext cx="3924886" cy="570398"/>
          </a:xfrm>
          <a:prstGeom prst="rect">
            <a:avLst/>
          </a:prstGeom>
        </p:spPr>
      </p:pic>
      <p:pic>
        <p:nvPicPr>
          <p:cNvPr id="8" name="Picture 7">
            <a:extLst>
              <a:ext uri="{FF2B5EF4-FFF2-40B4-BE49-F238E27FC236}">
                <a16:creationId xmlns:a16="http://schemas.microsoft.com/office/drawing/2014/main" id="{A41D814B-32B4-49A4-8D7D-171601EBCC16}"/>
              </a:ext>
            </a:extLst>
          </p:cNvPr>
          <p:cNvPicPr>
            <a:picLocks noChangeAspect="1"/>
          </p:cNvPicPr>
          <p:nvPr/>
        </p:nvPicPr>
        <p:blipFill>
          <a:blip r:embed="rId6"/>
          <a:stretch>
            <a:fillRect/>
          </a:stretch>
        </p:blipFill>
        <p:spPr>
          <a:xfrm>
            <a:off x="3959907" y="2055491"/>
            <a:ext cx="1543050" cy="552450"/>
          </a:xfrm>
          <a:prstGeom prst="rect">
            <a:avLst/>
          </a:prstGeom>
        </p:spPr>
      </p:pic>
      <p:pic>
        <p:nvPicPr>
          <p:cNvPr id="10" name="Picture 9">
            <a:extLst>
              <a:ext uri="{FF2B5EF4-FFF2-40B4-BE49-F238E27FC236}">
                <a16:creationId xmlns:a16="http://schemas.microsoft.com/office/drawing/2014/main" id="{174152CA-CCF7-4375-96D2-FC16E859B7C3}"/>
              </a:ext>
            </a:extLst>
          </p:cNvPr>
          <p:cNvPicPr>
            <a:picLocks noChangeAspect="1"/>
          </p:cNvPicPr>
          <p:nvPr/>
        </p:nvPicPr>
        <p:blipFill>
          <a:blip r:embed="rId7"/>
          <a:stretch>
            <a:fillRect/>
          </a:stretch>
        </p:blipFill>
        <p:spPr>
          <a:xfrm>
            <a:off x="7596556" y="4422825"/>
            <a:ext cx="4604385" cy="2387459"/>
          </a:xfrm>
          <a:prstGeom prst="rect">
            <a:avLst/>
          </a:prstGeom>
        </p:spPr>
      </p:pic>
      <p:pic>
        <p:nvPicPr>
          <p:cNvPr id="11" name="Picture 10">
            <a:extLst>
              <a:ext uri="{FF2B5EF4-FFF2-40B4-BE49-F238E27FC236}">
                <a16:creationId xmlns:a16="http://schemas.microsoft.com/office/drawing/2014/main" id="{964003C7-F2EB-4132-9D04-0DC74FA8D26F}"/>
              </a:ext>
            </a:extLst>
          </p:cNvPr>
          <p:cNvPicPr>
            <a:picLocks noChangeAspect="1"/>
          </p:cNvPicPr>
          <p:nvPr/>
        </p:nvPicPr>
        <p:blipFill>
          <a:blip r:embed="rId8"/>
          <a:stretch>
            <a:fillRect/>
          </a:stretch>
        </p:blipFill>
        <p:spPr>
          <a:xfrm>
            <a:off x="6030351" y="5026194"/>
            <a:ext cx="962046" cy="375799"/>
          </a:xfrm>
          <a:prstGeom prst="rect">
            <a:avLst/>
          </a:prstGeom>
          <a:ln>
            <a:solidFill>
              <a:schemeClr val="tx1"/>
            </a:solidFill>
          </a:ln>
        </p:spPr>
      </p:pic>
      <p:pic>
        <p:nvPicPr>
          <p:cNvPr id="12" name="Picture 11">
            <a:extLst>
              <a:ext uri="{FF2B5EF4-FFF2-40B4-BE49-F238E27FC236}">
                <a16:creationId xmlns:a16="http://schemas.microsoft.com/office/drawing/2014/main" id="{A180A9F0-1670-4821-8F0D-9B392D82A5C7}"/>
              </a:ext>
            </a:extLst>
          </p:cNvPr>
          <p:cNvPicPr>
            <a:picLocks noChangeAspect="1"/>
          </p:cNvPicPr>
          <p:nvPr/>
        </p:nvPicPr>
        <p:blipFill>
          <a:blip r:embed="rId9"/>
          <a:stretch>
            <a:fillRect/>
          </a:stretch>
        </p:blipFill>
        <p:spPr>
          <a:xfrm>
            <a:off x="5414521" y="5570072"/>
            <a:ext cx="2100287" cy="366493"/>
          </a:xfrm>
          <a:prstGeom prst="rect">
            <a:avLst/>
          </a:prstGeom>
          <a:ln>
            <a:solidFill>
              <a:schemeClr val="tx1"/>
            </a:solidFill>
          </a:ln>
        </p:spPr>
      </p:pic>
      <p:pic>
        <p:nvPicPr>
          <p:cNvPr id="13" name="Picture 12">
            <a:extLst>
              <a:ext uri="{FF2B5EF4-FFF2-40B4-BE49-F238E27FC236}">
                <a16:creationId xmlns:a16="http://schemas.microsoft.com/office/drawing/2014/main" id="{B87041FB-5F6E-4093-96F9-D0D816FC25AD}"/>
              </a:ext>
            </a:extLst>
          </p:cNvPr>
          <p:cNvPicPr>
            <a:picLocks noChangeAspect="1"/>
          </p:cNvPicPr>
          <p:nvPr/>
        </p:nvPicPr>
        <p:blipFill>
          <a:blip r:embed="rId10"/>
          <a:stretch>
            <a:fillRect/>
          </a:stretch>
        </p:blipFill>
        <p:spPr>
          <a:xfrm>
            <a:off x="2574387" y="6056801"/>
            <a:ext cx="1885071" cy="574358"/>
          </a:xfrm>
          <a:prstGeom prst="rect">
            <a:avLst/>
          </a:prstGeom>
          <a:ln>
            <a:solidFill>
              <a:schemeClr val="tx1"/>
            </a:solidFill>
          </a:ln>
        </p:spPr>
      </p:pic>
    </p:spTree>
    <p:extLst>
      <p:ext uri="{BB962C8B-B14F-4D97-AF65-F5344CB8AC3E}">
        <p14:creationId xmlns:p14="http://schemas.microsoft.com/office/powerpoint/2010/main" val="3268121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b="1" i="0" dirty="0" err="1">
                <a:solidFill>
                  <a:srgbClr val="0000FF"/>
                </a:solidFill>
                <a:effectLst/>
                <a:latin typeface="inherit"/>
              </a:rPr>
              <a:t>Reparametrization</a:t>
            </a:r>
            <a:r>
              <a:rPr lang="en-US" b="1" i="0" dirty="0">
                <a:solidFill>
                  <a:srgbClr val="0000FF"/>
                </a:solidFill>
                <a:effectLst/>
                <a:latin typeface="inherit"/>
              </a:rPr>
              <a:t> Invariance: Intuition</a:t>
            </a:r>
            <a:endParaRPr lang="en-US" dirty="0"/>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58004"/>
            <a:ext cx="12005605" cy="6094488"/>
          </a:xfrm>
        </p:spPr>
        <p:txBody>
          <a:bodyPr>
            <a:normAutofit/>
          </a:bodyPr>
          <a:lstStyle/>
          <a:p>
            <a:r>
              <a:rPr lang="en-GB" sz="2200" b="0" i="0" dirty="0">
                <a:solidFill>
                  <a:srgbClr val="313131"/>
                </a:solidFill>
                <a:effectLst/>
                <a:latin typeface="Open Sans"/>
              </a:rPr>
              <a:t>The </a:t>
            </a:r>
            <a:r>
              <a:rPr lang="en-GB" sz="2200" b="1" i="0" dirty="0">
                <a:solidFill>
                  <a:srgbClr val="313131"/>
                </a:solidFill>
                <a:effectLst/>
                <a:latin typeface="Open Sans"/>
              </a:rPr>
              <a:t>Fisher information </a:t>
            </a:r>
            <a:r>
              <a:rPr lang="en-GB" sz="2200" b="0" i="0" dirty="0">
                <a:solidFill>
                  <a:srgbClr val="313131"/>
                </a:solidFill>
                <a:effectLst/>
                <a:latin typeface="Open Sans"/>
              </a:rPr>
              <a:t>determines </a:t>
            </a:r>
            <a:r>
              <a:rPr lang="en-GB" sz="2200" b="1" i="0" dirty="0">
                <a:solidFill>
                  <a:srgbClr val="313131"/>
                </a:solidFill>
                <a:effectLst/>
                <a:latin typeface="Open Sans"/>
              </a:rPr>
              <a:t>both</a:t>
            </a:r>
            <a:r>
              <a:rPr lang="en-GB" sz="2200" b="0" i="0" dirty="0">
                <a:solidFill>
                  <a:srgbClr val="313131"/>
                </a:solidFill>
                <a:effectLst/>
                <a:latin typeface="Open Sans"/>
              </a:rPr>
              <a:t> the </a:t>
            </a:r>
            <a:r>
              <a:rPr lang="en-GB" sz="2200" b="1" i="0" dirty="0">
                <a:solidFill>
                  <a:srgbClr val="313131"/>
                </a:solidFill>
                <a:effectLst/>
                <a:latin typeface="Open Sans"/>
              </a:rPr>
              <a:t>MLE asymptotic variance </a:t>
            </a:r>
            <a:r>
              <a:rPr lang="en-GB" sz="2200" b="0" i="0" dirty="0">
                <a:solidFill>
                  <a:srgbClr val="313131"/>
                </a:solidFill>
                <a:effectLst/>
                <a:latin typeface="Open Sans"/>
              </a:rPr>
              <a:t>and </a:t>
            </a:r>
            <a:r>
              <a:rPr lang="en-GB" sz="2200" b="1" i="0" dirty="0">
                <a:solidFill>
                  <a:srgbClr val="313131"/>
                </a:solidFill>
                <a:effectLst/>
                <a:latin typeface="Open Sans"/>
              </a:rPr>
              <a:t>Jeffreys prior</a:t>
            </a:r>
            <a:r>
              <a:rPr lang="en-GB" sz="2200" b="0" i="0" dirty="0">
                <a:solidFill>
                  <a:srgbClr val="313131"/>
                </a:solidFill>
                <a:effectLst/>
                <a:latin typeface="Open Sans"/>
              </a:rPr>
              <a:t>, and as you've seen earlier it is a measure of </a:t>
            </a:r>
            <a:r>
              <a:rPr lang="en-GB" sz="2200" b="1" i="0" dirty="0">
                <a:solidFill>
                  <a:srgbClr val="313131"/>
                </a:solidFill>
                <a:effectLst/>
                <a:latin typeface="Open Sans"/>
              </a:rPr>
              <a:t>how </a:t>
            </a:r>
            <a:r>
              <a:rPr lang="en-GB" sz="2200" b="1" i="1" dirty="0">
                <a:solidFill>
                  <a:srgbClr val="313131"/>
                </a:solidFill>
                <a:effectLst/>
                <a:latin typeface="Open Sans"/>
              </a:rPr>
              <a:t>informative</a:t>
            </a:r>
            <a:r>
              <a:rPr lang="en-GB" sz="2200" b="1" i="0" dirty="0">
                <a:solidFill>
                  <a:srgbClr val="313131"/>
                </a:solidFill>
                <a:effectLst/>
                <a:latin typeface="Open Sans"/>
              </a:rPr>
              <a:t> </a:t>
            </a:r>
            <a:r>
              <a:rPr lang="en-GB" sz="2200" b="0" i="0" dirty="0">
                <a:solidFill>
                  <a:srgbClr val="313131"/>
                </a:solidFill>
                <a:effectLst/>
                <a:latin typeface="Open Sans"/>
              </a:rPr>
              <a:t>the </a:t>
            </a:r>
            <a:r>
              <a:rPr lang="en-GB" sz="2200" b="1" i="0" dirty="0">
                <a:solidFill>
                  <a:srgbClr val="313131"/>
                </a:solidFill>
                <a:effectLst/>
                <a:latin typeface="Open Sans"/>
              </a:rPr>
              <a:t>prior</a:t>
            </a:r>
            <a:r>
              <a:rPr lang="en-GB" sz="2200" b="0" i="0" dirty="0">
                <a:solidFill>
                  <a:srgbClr val="313131"/>
                </a:solidFill>
                <a:effectLst/>
                <a:latin typeface="Open Sans"/>
              </a:rPr>
              <a:t> is towards the data. It in fact measures the </a:t>
            </a:r>
            <a:r>
              <a:rPr lang="en-GB" sz="2200" b="1" i="0" dirty="0">
                <a:solidFill>
                  <a:srgbClr val="313131"/>
                </a:solidFill>
                <a:effectLst/>
                <a:latin typeface="Open Sans"/>
              </a:rPr>
              <a:t>how detectable </a:t>
            </a:r>
            <a:r>
              <a:rPr lang="en-GB" sz="2200" b="0" i="0" dirty="0">
                <a:solidFill>
                  <a:srgbClr val="313131"/>
                </a:solidFill>
                <a:effectLst/>
                <a:latin typeface="Open Sans"/>
              </a:rPr>
              <a:t>marginal movements of theta based on observations</a:t>
            </a:r>
          </a:p>
          <a:p>
            <a:r>
              <a:rPr lang="en-GB" sz="2200" b="0" i="0" dirty="0">
                <a:solidFill>
                  <a:srgbClr val="313131"/>
                </a:solidFill>
                <a:effectLst/>
                <a:latin typeface="Open Sans"/>
              </a:rPr>
              <a:t>This </a:t>
            </a:r>
            <a:r>
              <a:rPr lang="en-GB" sz="2200" b="1" i="0" dirty="0">
                <a:solidFill>
                  <a:srgbClr val="313131"/>
                </a:solidFill>
                <a:effectLst/>
                <a:latin typeface="Open Sans"/>
              </a:rPr>
              <a:t>motivates</a:t>
            </a:r>
            <a:r>
              <a:rPr lang="en-GB" sz="2200" b="0" i="0" dirty="0">
                <a:solidFill>
                  <a:srgbClr val="313131"/>
                </a:solidFill>
                <a:effectLst/>
                <a:latin typeface="Open Sans"/>
              </a:rPr>
              <a:t> the use of Jeffreys prior. The main motivation for using such a prior is because </a:t>
            </a:r>
            <a:r>
              <a:rPr lang="en-GB" sz="2200" b="1" i="0" dirty="0">
                <a:solidFill>
                  <a:srgbClr val="313131"/>
                </a:solidFill>
                <a:effectLst/>
                <a:latin typeface="Open Sans"/>
              </a:rPr>
              <a:t>certain parametrizations </a:t>
            </a:r>
            <a:r>
              <a:rPr lang="en-GB" sz="2200" b="0" i="0" dirty="0">
                <a:solidFill>
                  <a:srgbClr val="313131"/>
                </a:solidFill>
                <a:effectLst/>
                <a:latin typeface="Open Sans"/>
              </a:rPr>
              <a:t>may </a:t>
            </a:r>
            <a:r>
              <a:rPr lang="en-GB" sz="2200" b="1" i="0" dirty="0">
                <a:solidFill>
                  <a:srgbClr val="313131"/>
                </a:solidFill>
                <a:effectLst/>
                <a:latin typeface="Open Sans"/>
              </a:rPr>
              <a:t>compress</a:t>
            </a:r>
            <a:r>
              <a:rPr lang="en-GB" sz="2200" b="0" i="0" dirty="0">
                <a:solidFill>
                  <a:srgbClr val="313131"/>
                </a:solidFill>
                <a:effectLst/>
                <a:latin typeface="Open Sans"/>
              </a:rPr>
              <a:t> meaningful differences in theta into a </a:t>
            </a:r>
            <a:r>
              <a:rPr lang="en-GB" sz="2200" b="1" i="0" dirty="0">
                <a:solidFill>
                  <a:srgbClr val="313131"/>
                </a:solidFill>
                <a:effectLst/>
                <a:latin typeface="Open Sans"/>
              </a:rPr>
              <a:t>small interval</a:t>
            </a:r>
            <a:r>
              <a:rPr lang="en-GB" sz="2200" b="0" i="0" dirty="0">
                <a:solidFill>
                  <a:srgbClr val="313131"/>
                </a:solidFill>
                <a:effectLst/>
                <a:latin typeface="Open Sans"/>
              </a:rPr>
              <a:t>, whilst yielding large room for </a:t>
            </a:r>
            <a:r>
              <a:rPr lang="en-GB" sz="2200" b="1" i="0" dirty="0">
                <a:solidFill>
                  <a:srgbClr val="313131"/>
                </a:solidFill>
                <a:effectLst/>
                <a:latin typeface="Open Sans"/>
              </a:rPr>
              <a:t>less impactful differences</a:t>
            </a:r>
            <a:r>
              <a:rPr lang="en-GB" sz="2200" b="0" i="0" dirty="0">
                <a:solidFill>
                  <a:srgbClr val="313131"/>
                </a:solidFill>
                <a:effectLst/>
                <a:latin typeface="Open Sans"/>
              </a:rPr>
              <a:t>. In this case, a </a:t>
            </a:r>
            <a:r>
              <a:rPr lang="en-GB" sz="2200" b="1" i="0" dirty="0">
                <a:solidFill>
                  <a:srgbClr val="313131"/>
                </a:solidFill>
                <a:effectLst/>
                <a:latin typeface="Open Sans"/>
              </a:rPr>
              <a:t>naive</a:t>
            </a:r>
            <a:r>
              <a:rPr lang="en-GB" sz="2200" b="0" i="0" dirty="0">
                <a:solidFill>
                  <a:srgbClr val="313131"/>
                </a:solidFill>
                <a:effectLst/>
                <a:latin typeface="Open Sans"/>
              </a:rPr>
              <a:t> approach of using the </a:t>
            </a:r>
            <a:r>
              <a:rPr lang="en-GB" sz="2200" b="1" i="0" dirty="0">
                <a:solidFill>
                  <a:srgbClr val="313131"/>
                </a:solidFill>
                <a:effectLst/>
                <a:latin typeface="Open Sans"/>
              </a:rPr>
              <a:t>uniform distribution </a:t>
            </a:r>
            <a:r>
              <a:rPr lang="en-GB" sz="2200" b="0" i="0" dirty="0">
                <a:solidFill>
                  <a:srgbClr val="313131"/>
                </a:solidFill>
                <a:effectLst/>
                <a:latin typeface="Open Sans"/>
              </a:rPr>
              <a:t>would give an undue </a:t>
            </a:r>
            <a:r>
              <a:rPr lang="en-GB" sz="2200" b="1" i="0" dirty="0">
                <a:solidFill>
                  <a:srgbClr val="313131"/>
                </a:solidFill>
                <a:effectLst/>
                <a:latin typeface="Open Sans"/>
              </a:rPr>
              <a:t>large weight to areas where modifying theta will not change </a:t>
            </a:r>
            <a:r>
              <a:rPr lang="en-GB" sz="2200" b="0" i="0" dirty="0">
                <a:solidFill>
                  <a:srgbClr val="313131"/>
                </a:solidFill>
                <a:effectLst/>
                <a:latin typeface="Open Sans"/>
              </a:rPr>
              <a:t>the outcome much. </a:t>
            </a:r>
            <a:r>
              <a:rPr lang="en-GB" sz="2200" b="1" i="0" dirty="0">
                <a:solidFill>
                  <a:srgbClr val="313131"/>
                </a:solidFill>
                <a:effectLst/>
                <a:latin typeface="Open Sans"/>
              </a:rPr>
              <a:t>Jeffreys prior </a:t>
            </a:r>
            <a:r>
              <a:rPr lang="en-GB" sz="2200" b="0" i="0" dirty="0">
                <a:solidFill>
                  <a:srgbClr val="313131"/>
                </a:solidFill>
                <a:effectLst/>
                <a:latin typeface="Open Sans"/>
              </a:rPr>
              <a:t>directly adjusts for this through the </a:t>
            </a:r>
            <a:r>
              <a:rPr lang="en-GB" sz="2200" b="1" i="0" dirty="0">
                <a:solidFill>
                  <a:srgbClr val="313131"/>
                </a:solidFill>
                <a:effectLst/>
                <a:latin typeface="Open Sans"/>
              </a:rPr>
              <a:t>Fisher information </a:t>
            </a:r>
            <a:r>
              <a:rPr lang="en-GB" sz="2200" b="0" i="0" dirty="0">
                <a:solidFill>
                  <a:srgbClr val="313131"/>
                </a:solidFill>
                <a:effectLst/>
                <a:latin typeface="Open Sans"/>
              </a:rPr>
              <a:t>which is closely </a:t>
            </a:r>
            <a:r>
              <a:rPr lang="en-GB" sz="2200" b="1" i="0" dirty="0">
                <a:solidFill>
                  <a:srgbClr val="313131"/>
                </a:solidFill>
                <a:effectLst/>
                <a:latin typeface="Open Sans"/>
              </a:rPr>
              <a:t>tied to MLE uncertainty</a:t>
            </a:r>
            <a:r>
              <a:rPr lang="en-GB" sz="2200" b="0" i="0" dirty="0">
                <a:solidFill>
                  <a:srgbClr val="313131"/>
                </a:solidFill>
                <a:effectLst/>
                <a:latin typeface="Open Sans"/>
              </a:rPr>
              <a:t>.</a:t>
            </a:r>
            <a:endParaRPr lang="en-US" sz="2200" dirty="0"/>
          </a:p>
          <a:p>
            <a:r>
              <a:rPr lang="en-GB" sz="2200" b="0" i="0" dirty="0">
                <a:solidFill>
                  <a:srgbClr val="313131"/>
                </a:solidFill>
                <a:effectLst/>
                <a:latin typeface="Open Sans"/>
              </a:rPr>
              <a:t>This </a:t>
            </a:r>
            <a:r>
              <a:rPr lang="en-GB" sz="2200" b="1" i="0" dirty="0">
                <a:solidFill>
                  <a:srgbClr val="313131"/>
                </a:solidFill>
                <a:effectLst/>
                <a:latin typeface="Open Sans"/>
              </a:rPr>
              <a:t>adjustment</a:t>
            </a:r>
            <a:r>
              <a:rPr lang="en-GB" sz="2200" b="0" i="0" dirty="0">
                <a:solidFill>
                  <a:srgbClr val="313131"/>
                </a:solidFill>
                <a:effectLst/>
                <a:latin typeface="Open Sans"/>
              </a:rPr>
              <a:t> based on a </a:t>
            </a:r>
            <a:r>
              <a:rPr lang="en-GB" sz="2200" b="1" i="0" dirty="0">
                <a:solidFill>
                  <a:srgbClr val="313131"/>
                </a:solidFill>
                <a:effectLst/>
                <a:latin typeface="Open Sans"/>
              </a:rPr>
              <a:t>quantitative</a:t>
            </a:r>
            <a:r>
              <a:rPr lang="en-GB" sz="2200" b="0" i="0" dirty="0">
                <a:solidFill>
                  <a:srgbClr val="313131"/>
                </a:solidFill>
                <a:effectLst/>
                <a:latin typeface="Open Sans"/>
              </a:rPr>
              <a:t> measure of </a:t>
            </a:r>
            <a:r>
              <a:rPr lang="en-GB" sz="2200" b="1" i="0" dirty="0">
                <a:solidFill>
                  <a:srgbClr val="313131"/>
                </a:solidFill>
                <a:effectLst/>
                <a:latin typeface="Open Sans"/>
              </a:rPr>
              <a:t>uncertainty</a:t>
            </a:r>
            <a:r>
              <a:rPr lang="en-GB" sz="2200" b="0" i="0" dirty="0">
                <a:solidFill>
                  <a:srgbClr val="313131"/>
                </a:solidFill>
                <a:effectLst/>
                <a:latin typeface="Open Sans"/>
              </a:rPr>
              <a:t> facilitates accurate </a:t>
            </a:r>
            <a:r>
              <a:rPr lang="en-GB" sz="2200" b="1" i="0" dirty="0">
                <a:solidFill>
                  <a:srgbClr val="313131"/>
                </a:solidFill>
                <a:effectLst/>
                <a:latin typeface="Open Sans"/>
              </a:rPr>
              <a:t>conversion between parametrizations</a:t>
            </a:r>
            <a:r>
              <a:rPr lang="en-GB" sz="2200" b="0" i="0" dirty="0">
                <a:solidFill>
                  <a:srgbClr val="313131"/>
                </a:solidFill>
                <a:effectLst/>
                <a:latin typeface="Open Sans"/>
              </a:rPr>
              <a:t>. Scaling based on the square root of the Fisher information allows us to </a:t>
            </a:r>
            <a:r>
              <a:rPr lang="en-GB" sz="2200" b="1" i="0" dirty="0">
                <a:solidFill>
                  <a:srgbClr val="313131"/>
                </a:solidFill>
                <a:effectLst/>
                <a:latin typeface="Open Sans"/>
              </a:rPr>
              <a:t>abstract from an artificial view imposed by a particular parametrization</a:t>
            </a:r>
            <a:r>
              <a:rPr lang="en-GB" sz="2200" b="0" i="0" dirty="0">
                <a:solidFill>
                  <a:srgbClr val="313131"/>
                </a:solidFill>
                <a:effectLst/>
                <a:latin typeface="Open Sans"/>
              </a:rPr>
              <a:t> into a </a:t>
            </a:r>
            <a:r>
              <a:rPr lang="en-GB" sz="2200" b="1" i="0" dirty="0">
                <a:solidFill>
                  <a:srgbClr val="313131"/>
                </a:solidFill>
                <a:effectLst/>
                <a:latin typeface="Open Sans"/>
              </a:rPr>
              <a:t>universal measuring stick of parameter impact</a:t>
            </a:r>
            <a:r>
              <a:rPr lang="en-GB" sz="2200" b="0" i="0" dirty="0">
                <a:solidFill>
                  <a:srgbClr val="313131"/>
                </a:solidFill>
                <a:effectLst/>
                <a:latin typeface="Open Sans"/>
              </a:rPr>
              <a:t>. The distribution given by </a:t>
            </a:r>
            <a:r>
              <a:rPr lang="en-GB" sz="2200" b="1" i="0" dirty="0">
                <a:solidFill>
                  <a:srgbClr val="313131"/>
                </a:solidFill>
                <a:effectLst/>
                <a:latin typeface="Open Sans"/>
              </a:rPr>
              <a:t>Jeffreys prior </a:t>
            </a:r>
            <a:r>
              <a:rPr lang="en-GB" sz="2200" b="0" i="0" dirty="0">
                <a:solidFill>
                  <a:srgbClr val="313131"/>
                </a:solidFill>
                <a:effectLst/>
                <a:latin typeface="Open Sans"/>
              </a:rPr>
              <a:t>is based on this </a:t>
            </a:r>
            <a:r>
              <a:rPr lang="en-GB" sz="2200" b="1" i="0" dirty="0">
                <a:solidFill>
                  <a:srgbClr val="313131"/>
                </a:solidFill>
                <a:effectLst/>
                <a:latin typeface="Open Sans"/>
              </a:rPr>
              <a:t>universal measure</a:t>
            </a:r>
            <a:r>
              <a:rPr lang="en-GB" sz="2200" b="0" i="0" dirty="0">
                <a:solidFill>
                  <a:srgbClr val="313131"/>
                </a:solidFill>
                <a:effectLst/>
                <a:latin typeface="Open Sans"/>
              </a:rPr>
              <a:t>, independent of our parametrization. As a result, </a:t>
            </a:r>
            <a:r>
              <a:rPr lang="en-GB" sz="2200" b="1" i="0" dirty="0">
                <a:solidFill>
                  <a:srgbClr val="313131"/>
                </a:solidFill>
                <a:effectLst/>
                <a:latin typeface="Open Sans"/>
              </a:rPr>
              <a:t>regardless of the parametrization</a:t>
            </a:r>
            <a:r>
              <a:rPr lang="en-GB" sz="2200" b="0" i="0" dirty="0">
                <a:solidFill>
                  <a:srgbClr val="313131"/>
                </a:solidFill>
                <a:effectLst/>
                <a:latin typeface="Open Sans"/>
              </a:rPr>
              <a:t>, Jeffreys prior would give the same distribution.</a:t>
            </a:r>
            <a:endParaRPr lang="en-US" sz="2200" dirty="0"/>
          </a:p>
        </p:txBody>
      </p:sp>
    </p:spTree>
    <p:extLst>
      <p:ext uri="{BB962C8B-B14F-4D97-AF65-F5344CB8AC3E}">
        <p14:creationId xmlns:p14="http://schemas.microsoft.com/office/powerpoint/2010/main" val="12206052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b="1" dirty="0">
                <a:solidFill>
                  <a:srgbClr val="474747"/>
                </a:solidFill>
                <a:effectLst/>
                <a:latin typeface="Open Sans"/>
              </a:rPr>
              <a:t>Bayesian Statistics for Inference</a:t>
            </a:r>
            <a:endParaRPr lang="en-US" dirty="0"/>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58004"/>
            <a:ext cx="12005605" cy="6094488"/>
          </a:xfrm>
        </p:spPr>
        <p:txBody>
          <a:bodyPr>
            <a:normAutofit/>
          </a:bodyPr>
          <a:lstStyle/>
          <a:p>
            <a:r>
              <a:rPr lang="en-US" sz="2400" dirty="0"/>
              <a:t>As in frequentist approach we had confidence intervals, we have CI in Bayesian case</a:t>
            </a:r>
          </a:p>
          <a:p>
            <a:r>
              <a:rPr lang="en-US" sz="2400" dirty="0"/>
              <a:t>However, they are not same, all the randomness in Bayesian CI comes from randomness in prior, so if posterior has no randomness, then probability would be 0 or 1</a:t>
            </a:r>
          </a:p>
          <a:p>
            <a:r>
              <a:rPr lang="en-US" sz="2400" dirty="0"/>
              <a:t>For </a:t>
            </a:r>
            <a:r>
              <a:rPr lang="en-US" sz="2400" b="1" dirty="0"/>
              <a:t>alpha in range [0,1], </a:t>
            </a:r>
            <a:r>
              <a:rPr lang="en-US" sz="2400" dirty="0"/>
              <a:t>a Bayesian conf. region </a:t>
            </a:r>
            <a:r>
              <a:rPr lang="en-US" sz="2400" b="1" dirty="0"/>
              <a:t>with level alpha </a:t>
            </a:r>
            <a:r>
              <a:rPr lang="en-US" sz="2400" dirty="0"/>
              <a:t>is a random </a:t>
            </a:r>
            <a:r>
              <a:rPr lang="en-US" sz="2400" b="1" dirty="0"/>
              <a:t>subset R</a:t>
            </a:r>
            <a:r>
              <a:rPr lang="en-US" sz="2400" dirty="0"/>
              <a:t> of the parameter space, which </a:t>
            </a:r>
            <a:r>
              <a:rPr lang="en-US" sz="2400" b="1" dirty="0"/>
              <a:t>depends</a:t>
            </a:r>
            <a:r>
              <a:rPr lang="en-US" sz="2400" dirty="0"/>
              <a:t> on the </a:t>
            </a:r>
            <a:r>
              <a:rPr lang="en-US" sz="2400" b="1" dirty="0"/>
              <a:t>sample X1…</a:t>
            </a:r>
            <a:r>
              <a:rPr lang="en-US" sz="2400" b="1" dirty="0" err="1"/>
              <a:t>Xn</a:t>
            </a:r>
            <a:r>
              <a:rPr lang="en-US" sz="2400" b="1" dirty="0"/>
              <a:t> </a:t>
            </a:r>
            <a:r>
              <a:rPr lang="en-US" sz="2400" dirty="0"/>
              <a:t>such that </a:t>
            </a:r>
          </a:p>
        </p:txBody>
      </p:sp>
      <p:pic>
        <p:nvPicPr>
          <p:cNvPr id="6" name="Picture 5">
            <a:extLst>
              <a:ext uri="{FF2B5EF4-FFF2-40B4-BE49-F238E27FC236}">
                <a16:creationId xmlns:a16="http://schemas.microsoft.com/office/drawing/2014/main" id="{C6907D10-ECD6-4AAD-9F1E-54548532C0E5}"/>
              </a:ext>
            </a:extLst>
          </p:cNvPr>
          <p:cNvPicPr>
            <a:picLocks noChangeAspect="1"/>
          </p:cNvPicPr>
          <p:nvPr/>
        </p:nvPicPr>
        <p:blipFill>
          <a:blip r:embed="rId2"/>
          <a:stretch>
            <a:fillRect/>
          </a:stretch>
        </p:blipFill>
        <p:spPr>
          <a:xfrm>
            <a:off x="8706678" y="2250386"/>
            <a:ext cx="3299791" cy="433550"/>
          </a:xfrm>
          <a:prstGeom prst="rect">
            <a:avLst/>
          </a:prstGeom>
          <a:ln>
            <a:solidFill>
              <a:schemeClr val="tx1"/>
            </a:solidFill>
          </a:ln>
        </p:spPr>
      </p:pic>
    </p:spTree>
    <p:extLst>
      <p:ext uri="{BB962C8B-B14F-4D97-AF65-F5344CB8AC3E}">
        <p14:creationId xmlns:p14="http://schemas.microsoft.com/office/powerpoint/2010/main" val="320791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dirty="0"/>
              <a:t>Bayesian estimation</a:t>
            </a:r>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58004"/>
            <a:ext cx="12005605" cy="6094488"/>
          </a:xfrm>
        </p:spPr>
        <p:txBody>
          <a:bodyPr/>
          <a:lstStyle/>
          <a:p>
            <a:r>
              <a:rPr lang="en-US" dirty="0"/>
              <a:t>Bayesian framework can also be used to estimate the true underlying parameter as in frequentist approach (parameter estimation)</a:t>
            </a:r>
          </a:p>
          <a:p>
            <a:r>
              <a:rPr lang="en-US" dirty="0"/>
              <a:t>We can use mean of posterior distribution 			          or another popular choice would be the point that maximizes the posterior distribution, provided it is unique – MAP (maximum a posteriori)</a:t>
            </a:r>
          </a:p>
          <a:p>
            <a:r>
              <a:rPr lang="en-US" dirty="0"/>
              <a:t>We know that posterior=likelihood*prior, in frequentist approach we just used likelihood to estimate the parameter, in Bayesian method we weight the likelihood by its prior                              so the final probability of each theta is the product of its likelihood and prior probability</a:t>
            </a:r>
          </a:p>
          <a:p>
            <a:r>
              <a:rPr lang="en-US" dirty="0"/>
              <a:t>In general, the asymptotic properties of the Bayesian estimator do not depend on the choice of the prior, because at some point, there is so much data that it completely overwhelms the impact of the prior (so prior matters when we have very small samples</a:t>
            </a:r>
          </a:p>
        </p:txBody>
      </p:sp>
      <p:pic>
        <p:nvPicPr>
          <p:cNvPr id="7" name="Picture 6">
            <a:extLst>
              <a:ext uri="{FF2B5EF4-FFF2-40B4-BE49-F238E27FC236}">
                <a16:creationId xmlns:a16="http://schemas.microsoft.com/office/drawing/2014/main" id="{B6C61820-E9AE-435E-805A-99220FA34DCC}"/>
              </a:ext>
            </a:extLst>
          </p:cNvPr>
          <p:cNvPicPr>
            <a:picLocks noChangeAspect="1"/>
          </p:cNvPicPr>
          <p:nvPr/>
        </p:nvPicPr>
        <p:blipFill>
          <a:blip r:embed="rId2"/>
          <a:stretch>
            <a:fillRect/>
          </a:stretch>
        </p:blipFill>
        <p:spPr>
          <a:xfrm>
            <a:off x="6715125" y="1478652"/>
            <a:ext cx="2373662" cy="562183"/>
          </a:xfrm>
          <a:prstGeom prst="rect">
            <a:avLst/>
          </a:prstGeom>
          <a:ln>
            <a:solidFill>
              <a:schemeClr val="tx1"/>
            </a:solidFill>
          </a:ln>
        </p:spPr>
      </p:pic>
      <p:pic>
        <p:nvPicPr>
          <p:cNvPr id="8" name="Picture 7">
            <a:extLst>
              <a:ext uri="{FF2B5EF4-FFF2-40B4-BE49-F238E27FC236}">
                <a16:creationId xmlns:a16="http://schemas.microsoft.com/office/drawing/2014/main" id="{486761CE-D9EE-4F70-A3DC-E3728657A044}"/>
              </a:ext>
            </a:extLst>
          </p:cNvPr>
          <p:cNvPicPr>
            <a:picLocks noChangeAspect="1"/>
          </p:cNvPicPr>
          <p:nvPr/>
        </p:nvPicPr>
        <p:blipFill>
          <a:blip r:embed="rId3"/>
          <a:stretch>
            <a:fillRect/>
          </a:stretch>
        </p:blipFill>
        <p:spPr>
          <a:xfrm>
            <a:off x="6261858" y="2345221"/>
            <a:ext cx="3189702" cy="517249"/>
          </a:xfrm>
          <a:prstGeom prst="rect">
            <a:avLst/>
          </a:prstGeom>
        </p:spPr>
      </p:pic>
      <p:pic>
        <p:nvPicPr>
          <p:cNvPr id="9" name="Picture 8">
            <a:extLst>
              <a:ext uri="{FF2B5EF4-FFF2-40B4-BE49-F238E27FC236}">
                <a16:creationId xmlns:a16="http://schemas.microsoft.com/office/drawing/2014/main" id="{96EE409A-3772-4292-B781-CC80A147F39D}"/>
              </a:ext>
            </a:extLst>
          </p:cNvPr>
          <p:cNvPicPr>
            <a:picLocks noChangeAspect="1"/>
          </p:cNvPicPr>
          <p:nvPr/>
        </p:nvPicPr>
        <p:blipFill>
          <a:blip r:embed="rId4"/>
          <a:stretch>
            <a:fillRect/>
          </a:stretch>
        </p:blipFill>
        <p:spPr>
          <a:xfrm>
            <a:off x="3530668" y="3625919"/>
            <a:ext cx="2257008" cy="429247"/>
          </a:xfrm>
          <a:prstGeom prst="rect">
            <a:avLst/>
          </a:prstGeom>
          <a:ln>
            <a:solidFill>
              <a:schemeClr val="tx1"/>
            </a:solidFill>
          </a:ln>
        </p:spPr>
      </p:pic>
    </p:spTree>
    <p:extLst>
      <p:ext uri="{BB962C8B-B14F-4D97-AF65-F5344CB8AC3E}">
        <p14:creationId xmlns:p14="http://schemas.microsoft.com/office/powerpoint/2010/main" val="34331503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dirty="0"/>
              <a:t>Recitation 21. Multinomial Bayesian Estimation</a:t>
            </a:r>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58004"/>
            <a:ext cx="12005605" cy="6094488"/>
          </a:xfrm>
        </p:spPr>
        <p:txBody>
          <a:bodyPr>
            <a:normAutofit/>
          </a:bodyPr>
          <a:lstStyle/>
          <a:p>
            <a:r>
              <a:rPr lang="en-US" sz="2400" dirty="0"/>
              <a:t>In Frequentist world, we assume some data generating function and we find parameter that maximizes the likelihood of data under such parameter, so the main tool here is distribution of data (PDF of Xi</a:t>
            </a:r>
          </a:p>
          <a:p>
            <a:r>
              <a:rPr lang="en-US" sz="2400" dirty="0"/>
              <a:t>In Bayesian world on top distribution for data we need to choose prior for theta (if data is huge, prior erodes), then combine them to </a:t>
            </a:r>
            <a:r>
              <a:rPr lang="en-US" sz="2400" dirty="0" err="1"/>
              <a:t>compure</a:t>
            </a:r>
            <a:r>
              <a:rPr lang="en-US" sz="2400" dirty="0"/>
              <a:t> posterior and at the end recognize the posterior distribution so that we can find its mean, median, quantiles </a:t>
            </a:r>
            <a:r>
              <a:rPr lang="en-US" sz="2400" dirty="0" err="1"/>
              <a:t>etc</a:t>
            </a:r>
            <a:endParaRPr lang="en-US" sz="2400" dirty="0"/>
          </a:p>
        </p:txBody>
      </p:sp>
      <p:pic>
        <p:nvPicPr>
          <p:cNvPr id="4" name="Picture 3">
            <a:extLst>
              <a:ext uri="{FF2B5EF4-FFF2-40B4-BE49-F238E27FC236}">
                <a16:creationId xmlns:a16="http://schemas.microsoft.com/office/drawing/2014/main" id="{FC8252DA-623D-4E98-BBCF-7F7579B910F4}"/>
              </a:ext>
            </a:extLst>
          </p:cNvPr>
          <p:cNvPicPr>
            <a:picLocks noChangeAspect="1"/>
          </p:cNvPicPr>
          <p:nvPr/>
        </p:nvPicPr>
        <p:blipFill>
          <a:blip r:embed="rId2"/>
          <a:stretch>
            <a:fillRect/>
          </a:stretch>
        </p:blipFill>
        <p:spPr>
          <a:xfrm>
            <a:off x="125934" y="3083355"/>
            <a:ext cx="6183908" cy="2965752"/>
          </a:xfrm>
          <a:prstGeom prst="rect">
            <a:avLst/>
          </a:prstGeom>
        </p:spPr>
      </p:pic>
    </p:spTree>
    <p:extLst>
      <p:ext uri="{BB962C8B-B14F-4D97-AF65-F5344CB8AC3E}">
        <p14:creationId xmlns:p14="http://schemas.microsoft.com/office/powerpoint/2010/main" val="578645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dirty="0"/>
              <a:t>Recitation 21. Multinomial and Dirichlet distributions</a:t>
            </a:r>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472474"/>
            <a:ext cx="12005605" cy="6094488"/>
          </a:xfrm>
        </p:spPr>
        <p:txBody>
          <a:bodyPr>
            <a:normAutofit/>
          </a:bodyPr>
          <a:lstStyle/>
          <a:p>
            <a:r>
              <a:rPr lang="en-US" sz="2100" dirty="0"/>
              <a:t>Multinomial </a:t>
            </a:r>
            <a:r>
              <a:rPr lang="en-US" sz="2100" dirty="0" err="1"/>
              <a:t>distr</a:t>
            </a:r>
            <a:r>
              <a:rPr lang="en-US" sz="2100" dirty="0"/>
              <a:t> is a generalization of binomial </a:t>
            </a:r>
            <a:r>
              <a:rPr lang="en-US" sz="2100" dirty="0" err="1"/>
              <a:t>distr</a:t>
            </a:r>
            <a:r>
              <a:rPr lang="en-US" sz="2100" dirty="0"/>
              <a:t> where we have more (k) groups rather than 2, like we group N samples into k groups and pk is P(Ni be in k)</a:t>
            </a:r>
          </a:p>
          <a:p>
            <a:r>
              <a:rPr lang="en-US" sz="2100" dirty="0"/>
              <a:t>We can find probability of N of occurrences of 3 in 10 rolls of 6sided die</a:t>
            </a:r>
          </a:p>
          <a:p>
            <a:r>
              <a:rPr lang="en-GB" sz="2100" b="0" i="0" dirty="0">
                <a:solidFill>
                  <a:srgbClr val="000000"/>
                </a:solidFill>
                <a:effectLst/>
                <a:latin typeface="Lora"/>
              </a:rPr>
              <a:t>When </a:t>
            </a:r>
            <a:r>
              <a:rPr lang="en-GB" sz="2100" b="0" i="1" dirty="0">
                <a:solidFill>
                  <a:srgbClr val="000000"/>
                </a:solidFill>
                <a:effectLst/>
                <a:latin typeface="Lora"/>
              </a:rPr>
              <a:t>k</a:t>
            </a:r>
            <a:r>
              <a:rPr lang="en-GB" sz="2100" b="0" i="0" dirty="0">
                <a:solidFill>
                  <a:srgbClr val="000000"/>
                </a:solidFill>
                <a:effectLst/>
                <a:latin typeface="Lora"/>
              </a:rPr>
              <a:t> is 2 and </a:t>
            </a:r>
            <a:r>
              <a:rPr lang="en-GB" sz="2100" b="0" i="1" dirty="0">
                <a:solidFill>
                  <a:srgbClr val="000000"/>
                </a:solidFill>
                <a:effectLst/>
                <a:latin typeface="Lora"/>
              </a:rPr>
              <a:t>n</a:t>
            </a:r>
            <a:r>
              <a:rPr lang="en-GB" sz="2100" b="0" i="0" dirty="0">
                <a:solidFill>
                  <a:srgbClr val="000000"/>
                </a:solidFill>
                <a:effectLst/>
                <a:latin typeface="Lora"/>
              </a:rPr>
              <a:t> is 1, the multinomial distribution is the </a:t>
            </a:r>
            <a:r>
              <a:rPr lang="en-GB" sz="2100" dirty="0">
                <a:solidFill>
                  <a:srgbClr val="1559B5"/>
                </a:solidFill>
                <a:latin typeface="Lora"/>
              </a:rPr>
              <a:t>Bernoulli distribution</a:t>
            </a:r>
            <a:r>
              <a:rPr lang="en-GB" sz="2100" b="0" i="0" dirty="0">
                <a:solidFill>
                  <a:srgbClr val="000000"/>
                </a:solidFill>
                <a:effectLst/>
                <a:latin typeface="Lora"/>
              </a:rPr>
              <a:t>. When </a:t>
            </a:r>
            <a:r>
              <a:rPr lang="en-GB" sz="2100" b="0" i="1" dirty="0">
                <a:solidFill>
                  <a:srgbClr val="000000"/>
                </a:solidFill>
                <a:effectLst/>
                <a:latin typeface="Lora"/>
              </a:rPr>
              <a:t>k</a:t>
            </a:r>
            <a:r>
              <a:rPr lang="en-GB" sz="2100" b="0" i="0" dirty="0">
                <a:solidFill>
                  <a:srgbClr val="000000"/>
                </a:solidFill>
                <a:effectLst/>
                <a:latin typeface="Lora"/>
              </a:rPr>
              <a:t> is 2 and </a:t>
            </a:r>
            <a:r>
              <a:rPr lang="en-GB" sz="2100" b="0" i="1" dirty="0">
                <a:solidFill>
                  <a:srgbClr val="000000"/>
                </a:solidFill>
                <a:effectLst/>
                <a:latin typeface="Lora"/>
              </a:rPr>
              <a:t>n</a:t>
            </a:r>
            <a:r>
              <a:rPr lang="en-GB" sz="2100" b="0" i="0" dirty="0">
                <a:solidFill>
                  <a:srgbClr val="000000"/>
                </a:solidFill>
                <a:effectLst/>
                <a:latin typeface="Lora"/>
              </a:rPr>
              <a:t> is bigger than 1, it is the </a:t>
            </a:r>
            <a:r>
              <a:rPr lang="en-GB" sz="2100" dirty="0">
                <a:solidFill>
                  <a:srgbClr val="1559B5"/>
                </a:solidFill>
                <a:latin typeface="Lora"/>
              </a:rPr>
              <a:t>binomial distribution</a:t>
            </a:r>
            <a:r>
              <a:rPr lang="en-GB" sz="2100" b="0" i="0" dirty="0">
                <a:solidFill>
                  <a:srgbClr val="000000"/>
                </a:solidFill>
                <a:effectLst/>
                <a:latin typeface="Lora"/>
              </a:rPr>
              <a:t>. When k is bigger than 2 and </a:t>
            </a:r>
            <a:r>
              <a:rPr lang="en-GB" sz="2100" b="0" i="1" dirty="0">
                <a:solidFill>
                  <a:srgbClr val="000000"/>
                </a:solidFill>
                <a:effectLst/>
                <a:latin typeface="Lora"/>
              </a:rPr>
              <a:t>n</a:t>
            </a:r>
            <a:r>
              <a:rPr lang="en-GB" sz="2100" b="0" i="0" dirty="0">
                <a:solidFill>
                  <a:srgbClr val="000000"/>
                </a:solidFill>
                <a:effectLst/>
                <a:latin typeface="Lora"/>
              </a:rPr>
              <a:t> is 1, it is the </a:t>
            </a:r>
            <a:r>
              <a:rPr lang="en-GB" sz="2100" dirty="0">
                <a:solidFill>
                  <a:srgbClr val="1559B5"/>
                </a:solidFill>
                <a:latin typeface="Lora"/>
              </a:rPr>
              <a:t>categorical distribution</a:t>
            </a:r>
          </a:p>
          <a:p>
            <a:r>
              <a:rPr lang="en-GB" sz="2100" b="0" i="0" dirty="0">
                <a:solidFill>
                  <a:srgbClr val="000000"/>
                </a:solidFill>
                <a:effectLst/>
                <a:latin typeface="Lora"/>
              </a:rPr>
              <a:t>In </a:t>
            </a:r>
            <a:r>
              <a:rPr lang="en-GB" sz="2100" b="0" i="0" u="none" strike="noStrike" dirty="0">
                <a:solidFill>
                  <a:srgbClr val="1559B5"/>
                </a:solidFill>
                <a:effectLst/>
                <a:latin typeface="Lora"/>
                <a:hlinkClick r:id="rId2"/>
              </a:rPr>
              <a:t>probability</a:t>
            </a:r>
            <a:r>
              <a:rPr lang="en-GB" sz="2100" b="0" i="0" dirty="0">
                <a:solidFill>
                  <a:srgbClr val="000000"/>
                </a:solidFill>
                <a:effectLst/>
                <a:latin typeface="Lora"/>
              </a:rPr>
              <a:t> and </a:t>
            </a:r>
            <a:r>
              <a:rPr lang="en-GB" sz="2100" b="0" i="0" u="none" strike="noStrike" dirty="0">
                <a:solidFill>
                  <a:srgbClr val="1559B5"/>
                </a:solidFill>
                <a:effectLst/>
                <a:latin typeface="Lora"/>
                <a:hlinkClick r:id="rId3"/>
              </a:rPr>
              <a:t>statistics</a:t>
            </a:r>
            <a:r>
              <a:rPr lang="en-GB" sz="2100" b="0" i="0" dirty="0">
                <a:solidFill>
                  <a:srgbClr val="000000"/>
                </a:solidFill>
                <a:effectLst/>
                <a:latin typeface="Lora"/>
              </a:rPr>
              <a:t>, the </a:t>
            </a:r>
            <a:r>
              <a:rPr lang="en-GB" sz="2100" b="1" i="0" dirty="0">
                <a:solidFill>
                  <a:srgbClr val="000000"/>
                </a:solidFill>
                <a:effectLst/>
                <a:latin typeface="Lora"/>
              </a:rPr>
              <a:t>Dirichlet distribution</a:t>
            </a:r>
            <a:r>
              <a:rPr lang="en-GB" sz="2100" dirty="0">
                <a:solidFill>
                  <a:srgbClr val="000000"/>
                </a:solidFill>
                <a:latin typeface="Lora"/>
              </a:rPr>
              <a:t>,</a:t>
            </a:r>
            <a:r>
              <a:rPr lang="en-GB" sz="2100" b="0" i="0" dirty="0">
                <a:solidFill>
                  <a:srgbClr val="000000"/>
                </a:solidFill>
                <a:effectLst/>
                <a:latin typeface="Lora"/>
              </a:rPr>
              <a:t> denoted Dir( </a:t>
            </a:r>
            <a:r>
              <a:rPr lang="en-GB" sz="2100" b="1" i="0" dirty="0">
                <a:solidFill>
                  <a:srgbClr val="000000"/>
                </a:solidFill>
                <a:effectLst/>
                <a:latin typeface="Lora"/>
              </a:rPr>
              <a:t>a</a:t>
            </a:r>
            <a:r>
              <a:rPr lang="en-GB" sz="2100" b="0" i="0" dirty="0">
                <a:solidFill>
                  <a:srgbClr val="000000"/>
                </a:solidFill>
                <a:effectLst/>
                <a:latin typeface="Lora"/>
              </a:rPr>
              <a:t> ) is a family of continuous  of  </a:t>
            </a:r>
            <a:r>
              <a:rPr lang="en-GB" sz="2100" dirty="0">
                <a:solidFill>
                  <a:srgbClr val="1559B5"/>
                </a:solidFill>
                <a:latin typeface="Lora"/>
              </a:rPr>
              <a:t>multivariate</a:t>
            </a:r>
            <a:r>
              <a:rPr lang="en-GB" sz="2100" b="0" i="0" dirty="0">
                <a:solidFill>
                  <a:srgbClr val="000000"/>
                </a:solidFill>
                <a:effectLst/>
                <a:latin typeface="Lora"/>
              </a:rPr>
              <a:t> </a:t>
            </a:r>
            <a:r>
              <a:rPr lang="en-GB" sz="2100" dirty="0" err="1">
                <a:solidFill>
                  <a:srgbClr val="1559B5"/>
                </a:solidFill>
                <a:latin typeface="Lora"/>
              </a:rPr>
              <a:t>probab</a:t>
            </a:r>
            <a:r>
              <a:rPr lang="en-GB" sz="2100" dirty="0">
                <a:solidFill>
                  <a:srgbClr val="1559B5"/>
                </a:solidFill>
                <a:latin typeface="Lora"/>
              </a:rPr>
              <a:t> </a:t>
            </a:r>
            <a:r>
              <a:rPr lang="en-GB" sz="2100" dirty="0" err="1">
                <a:solidFill>
                  <a:srgbClr val="1559B5"/>
                </a:solidFill>
                <a:latin typeface="Lora"/>
              </a:rPr>
              <a:t>distr</a:t>
            </a:r>
            <a:r>
              <a:rPr lang="en-GB" sz="2100" b="0" i="0" dirty="0">
                <a:solidFill>
                  <a:srgbClr val="000000"/>
                </a:solidFill>
                <a:effectLst/>
                <a:latin typeface="Lora"/>
              </a:rPr>
              <a:t> parameterized by a vector </a:t>
            </a:r>
            <a:r>
              <a:rPr lang="en-GB" sz="2100" b="1" i="0" dirty="0">
                <a:solidFill>
                  <a:srgbClr val="000000"/>
                </a:solidFill>
                <a:effectLst/>
                <a:latin typeface="Lora"/>
              </a:rPr>
              <a:t>a </a:t>
            </a:r>
            <a:r>
              <a:rPr lang="en-GB" sz="2100" i="0" dirty="0">
                <a:solidFill>
                  <a:srgbClr val="000000"/>
                </a:solidFill>
                <a:effectLst/>
                <a:latin typeface="Lora"/>
              </a:rPr>
              <a:t>o</a:t>
            </a:r>
            <a:r>
              <a:rPr lang="en-GB" sz="2100" b="0" i="0" dirty="0">
                <a:solidFill>
                  <a:srgbClr val="000000"/>
                </a:solidFill>
                <a:effectLst/>
                <a:latin typeface="Lora"/>
              </a:rPr>
              <a:t>f positive </a:t>
            </a:r>
            <a:r>
              <a:rPr lang="en-GB" sz="2100" b="0" i="0" u="none" strike="noStrike" dirty="0">
                <a:solidFill>
                  <a:srgbClr val="1559B5"/>
                </a:solidFill>
                <a:effectLst/>
                <a:latin typeface="Lora"/>
                <a:hlinkClick r:id="rId4" tooltip="Real number"/>
              </a:rPr>
              <a:t>reals</a:t>
            </a:r>
            <a:r>
              <a:rPr lang="en-GB" sz="2100" b="0" i="0" dirty="0">
                <a:solidFill>
                  <a:srgbClr val="000000"/>
                </a:solidFill>
                <a:effectLst/>
                <a:latin typeface="Lora"/>
              </a:rPr>
              <a:t>. It is a </a:t>
            </a:r>
            <a:r>
              <a:rPr lang="en-GB" sz="2100" b="0" i="0" dirty="0" err="1">
                <a:solidFill>
                  <a:srgbClr val="000000"/>
                </a:solidFill>
                <a:effectLst/>
                <a:latin typeface="Lora"/>
              </a:rPr>
              <a:t>multiva</a:t>
            </a:r>
            <a:r>
              <a:rPr lang="en-GB" sz="2100" b="0" i="0" dirty="0">
                <a:solidFill>
                  <a:srgbClr val="000000"/>
                </a:solidFill>
                <a:effectLst/>
                <a:latin typeface="Lora"/>
              </a:rPr>
              <a:t> generalization of the </a:t>
            </a:r>
            <a:r>
              <a:rPr lang="en-GB" sz="2100" b="0" i="0" u="none" strike="noStrike" dirty="0">
                <a:solidFill>
                  <a:srgbClr val="1559B5"/>
                </a:solidFill>
                <a:effectLst/>
                <a:latin typeface="Lora"/>
                <a:hlinkClick r:id="rId5" tooltip="Beta distribution"/>
              </a:rPr>
              <a:t>beta distribution</a:t>
            </a:r>
            <a:r>
              <a:rPr lang="en-GB" sz="2100" b="0" i="0" dirty="0">
                <a:solidFill>
                  <a:srgbClr val="000000"/>
                </a:solidFill>
                <a:effectLst/>
                <a:latin typeface="Lora"/>
              </a:rPr>
              <a:t>,</a:t>
            </a:r>
            <a:r>
              <a:rPr lang="en-GB" sz="2100" b="0" i="0" u="none" strike="noStrike" baseline="30000" dirty="0">
                <a:solidFill>
                  <a:srgbClr val="1559B5"/>
                </a:solidFill>
                <a:effectLst/>
                <a:latin typeface="Lora"/>
                <a:hlinkClick r:id="rId6"/>
              </a:rPr>
              <a:t>[1]</a:t>
            </a:r>
            <a:r>
              <a:rPr lang="en-GB" sz="2100" b="0" i="0" dirty="0">
                <a:solidFill>
                  <a:srgbClr val="000000"/>
                </a:solidFill>
                <a:effectLst/>
                <a:latin typeface="Lora"/>
              </a:rPr>
              <a:t> hence its alternative name of </a:t>
            </a:r>
            <a:r>
              <a:rPr lang="en-GB" sz="2100" b="1" i="0" dirty="0" err="1">
                <a:solidFill>
                  <a:srgbClr val="000000"/>
                </a:solidFill>
                <a:effectLst/>
                <a:latin typeface="Lora"/>
              </a:rPr>
              <a:t>multivar</a:t>
            </a:r>
            <a:r>
              <a:rPr lang="en-GB" sz="2100" b="1" i="0" dirty="0">
                <a:solidFill>
                  <a:srgbClr val="000000"/>
                </a:solidFill>
                <a:effectLst/>
                <a:latin typeface="Lora"/>
              </a:rPr>
              <a:t> beta distribution (MBD)</a:t>
            </a:r>
            <a:r>
              <a:rPr lang="en-GB" sz="2100" b="0" i="0" dirty="0">
                <a:solidFill>
                  <a:srgbClr val="000000"/>
                </a:solidFill>
                <a:effectLst/>
                <a:latin typeface="Lora"/>
              </a:rPr>
              <a:t>.</a:t>
            </a:r>
            <a:r>
              <a:rPr lang="en-GB" sz="2100" b="0" i="0" u="none" strike="noStrike" baseline="30000" dirty="0">
                <a:solidFill>
                  <a:srgbClr val="1559B5"/>
                </a:solidFill>
                <a:effectLst/>
                <a:latin typeface="Lora"/>
                <a:hlinkClick r:id="rId7"/>
              </a:rPr>
              <a:t>[2]</a:t>
            </a:r>
            <a:r>
              <a:rPr lang="en-GB" sz="2100" b="0" i="0" dirty="0">
                <a:solidFill>
                  <a:srgbClr val="000000"/>
                </a:solidFill>
                <a:effectLst/>
                <a:latin typeface="Lora"/>
              </a:rPr>
              <a:t> Dirichlet distributions are commonly used as </a:t>
            </a:r>
            <a:r>
              <a:rPr lang="en-GB" sz="2100" b="0" i="0" u="none" strike="noStrike" dirty="0">
                <a:solidFill>
                  <a:srgbClr val="1559B5"/>
                </a:solidFill>
                <a:effectLst/>
                <a:latin typeface="Lora"/>
                <a:hlinkClick r:id="rId8" tooltip="Prior distribution"/>
              </a:rPr>
              <a:t>prior distributions</a:t>
            </a:r>
            <a:r>
              <a:rPr lang="en-GB" sz="2100" b="0" i="0" dirty="0">
                <a:solidFill>
                  <a:srgbClr val="000000"/>
                </a:solidFill>
                <a:effectLst/>
                <a:latin typeface="Lora"/>
              </a:rPr>
              <a:t> in </a:t>
            </a:r>
            <a:r>
              <a:rPr lang="en-GB" sz="2100" b="0" i="0" u="none" strike="noStrike" dirty="0">
                <a:solidFill>
                  <a:srgbClr val="1559B5"/>
                </a:solidFill>
                <a:effectLst/>
                <a:latin typeface="Lora"/>
                <a:hlinkClick r:id="rId9"/>
              </a:rPr>
              <a:t>Bayesian statistics</a:t>
            </a:r>
            <a:r>
              <a:rPr lang="en-GB" sz="2100" b="0" i="0" dirty="0">
                <a:solidFill>
                  <a:srgbClr val="000000"/>
                </a:solidFill>
                <a:effectLst/>
                <a:latin typeface="Lora"/>
              </a:rPr>
              <a:t>, and in fact the Dirichlet distribution is the </a:t>
            </a:r>
            <a:r>
              <a:rPr lang="en-GB" sz="2100" b="0" i="0" u="none" strike="noStrike" dirty="0">
                <a:solidFill>
                  <a:srgbClr val="1559B5"/>
                </a:solidFill>
                <a:effectLst/>
                <a:latin typeface="Lora"/>
                <a:hlinkClick r:id="rId10" tooltip="Conjugate prior"/>
              </a:rPr>
              <a:t>conjugate prior</a:t>
            </a:r>
            <a:r>
              <a:rPr lang="en-GB" sz="2100" b="0" i="0" dirty="0">
                <a:solidFill>
                  <a:srgbClr val="000000"/>
                </a:solidFill>
                <a:effectLst/>
                <a:latin typeface="Lora"/>
              </a:rPr>
              <a:t> of the </a:t>
            </a:r>
            <a:r>
              <a:rPr lang="en-GB" sz="2100" b="0" i="0" u="none" strike="noStrike" dirty="0">
                <a:solidFill>
                  <a:srgbClr val="1559B5"/>
                </a:solidFill>
                <a:effectLst/>
                <a:latin typeface="Lora"/>
                <a:hlinkClick r:id="rId11"/>
              </a:rPr>
              <a:t>categorical distribution</a:t>
            </a:r>
            <a:r>
              <a:rPr lang="en-GB" sz="2100" b="0" i="0" dirty="0">
                <a:solidFill>
                  <a:srgbClr val="000000"/>
                </a:solidFill>
                <a:effectLst/>
                <a:latin typeface="Lora"/>
              </a:rPr>
              <a:t> and </a:t>
            </a:r>
            <a:r>
              <a:rPr lang="en-GB" sz="2100" b="0" i="0" u="none" strike="noStrike" dirty="0">
                <a:solidFill>
                  <a:srgbClr val="40BBE1"/>
                </a:solidFill>
                <a:effectLst/>
                <a:latin typeface="Lora"/>
                <a:hlinkClick r:id="rId12"/>
              </a:rPr>
              <a:t>multinomial distribution</a:t>
            </a:r>
            <a:endParaRPr lang="en-GB" sz="2100" b="0" i="0" u="none" strike="noStrike" dirty="0">
              <a:solidFill>
                <a:srgbClr val="40BBE1"/>
              </a:solidFill>
              <a:effectLst/>
              <a:latin typeface="Lora"/>
            </a:endParaRPr>
          </a:p>
          <a:p>
            <a:r>
              <a:rPr lang="en-GB" sz="2100" b="0" i="0" dirty="0">
                <a:solidFill>
                  <a:srgbClr val="000000"/>
                </a:solidFill>
                <a:effectLst/>
                <a:latin typeface="Lora"/>
              </a:rPr>
              <a:t>The </a:t>
            </a:r>
            <a:r>
              <a:rPr lang="en-GB" sz="2100" b="0" i="0" u="none" strike="noStrike" dirty="0">
                <a:solidFill>
                  <a:srgbClr val="1559B5"/>
                </a:solidFill>
                <a:effectLst/>
                <a:latin typeface="Lora"/>
                <a:hlinkClick r:id="rId13"/>
              </a:rPr>
              <a:t>support</a:t>
            </a:r>
            <a:r>
              <a:rPr lang="en-GB" sz="2100" b="0" i="0" dirty="0">
                <a:solidFill>
                  <a:srgbClr val="000000"/>
                </a:solidFill>
                <a:effectLst/>
                <a:latin typeface="Lora"/>
              </a:rPr>
              <a:t> of the Dirichlet distribution is the set of </a:t>
            </a:r>
            <a:r>
              <a:rPr lang="en-GB" sz="2100" b="0" i="1" dirty="0">
                <a:solidFill>
                  <a:srgbClr val="000000"/>
                </a:solidFill>
                <a:effectLst/>
                <a:latin typeface="Lora"/>
              </a:rPr>
              <a:t>K</a:t>
            </a:r>
            <a:r>
              <a:rPr lang="en-GB" sz="2100" b="0" i="0" dirty="0">
                <a:solidFill>
                  <a:srgbClr val="000000"/>
                </a:solidFill>
                <a:effectLst/>
                <a:latin typeface="Lora"/>
              </a:rPr>
              <a:t>-dimensional vectors</a:t>
            </a:r>
            <a:r>
              <a:rPr lang="en-GB" sz="2100" dirty="0">
                <a:solidFill>
                  <a:srgbClr val="40BBE1"/>
                </a:solidFill>
                <a:latin typeface="Lora"/>
              </a:rPr>
              <a:t> x </a:t>
            </a:r>
            <a:r>
              <a:rPr lang="en-GB" sz="2100" b="0" i="0" dirty="0">
                <a:solidFill>
                  <a:srgbClr val="000000"/>
                </a:solidFill>
                <a:effectLst/>
                <a:latin typeface="Lora"/>
              </a:rPr>
              <a:t>whose entries are real numbers in the interval (0,1) such that  sum of the coordinates is equal to 1</a:t>
            </a:r>
            <a:endParaRPr lang="en-US" sz="2100" b="1" dirty="0"/>
          </a:p>
        </p:txBody>
      </p:sp>
      <p:pic>
        <p:nvPicPr>
          <p:cNvPr id="4" name="Picture 3">
            <a:extLst>
              <a:ext uri="{FF2B5EF4-FFF2-40B4-BE49-F238E27FC236}">
                <a16:creationId xmlns:a16="http://schemas.microsoft.com/office/drawing/2014/main" id="{89710BB9-16E5-4E44-959E-0761E8539B13}"/>
              </a:ext>
            </a:extLst>
          </p:cNvPr>
          <p:cNvPicPr>
            <a:picLocks noChangeAspect="1"/>
          </p:cNvPicPr>
          <p:nvPr/>
        </p:nvPicPr>
        <p:blipFill>
          <a:blip r:embed="rId14"/>
          <a:stretch>
            <a:fillRect/>
          </a:stretch>
        </p:blipFill>
        <p:spPr>
          <a:xfrm>
            <a:off x="6520069" y="758218"/>
            <a:ext cx="5528369" cy="452320"/>
          </a:xfrm>
          <a:prstGeom prst="rect">
            <a:avLst/>
          </a:prstGeom>
          <a:ln>
            <a:solidFill>
              <a:schemeClr val="tx1"/>
            </a:solidFill>
          </a:ln>
        </p:spPr>
      </p:pic>
      <p:pic>
        <p:nvPicPr>
          <p:cNvPr id="8" name="Picture 7">
            <a:extLst>
              <a:ext uri="{FF2B5EF4-FFF2-40B4-BE49-F238E27FC236}">
                <a16:creationId xmlns:a16="http://schemas.microsoft.com/office/drawing/2014/main" id="{FD6983C0-FDB7-4632-BEE9-6ADBDCC2C028}"/>
              </a:ext>
            </a:extLst>
          </p:cNvPr>
          <p:cNvPicPr>
            <a:picLocks noChangeAspect="1"/>
          </p:cNvPicPr>
          <p:nvPr/>
        </p:nvPicPr>
        <p:blipFill>
          <a:blip r:embed="rId15"/>
          <a:stretch>
            <a:fillRect/>
          </a:stretch>
        </p:blipFill>
        <p:spPr>
          <a:xfrm>
            <a:off x="46798" y="4488139"/>
            <a:ext cx="3557796" cy="1700990"/>
          </a:xfrm>
          <a:prstGeom prst="rect">
            <a:avLst/>
          </a:prstGeom>
        </p:spPr>
      </p:pic>
      <p:pic>
        <p:nvPicPr>
          <p:cNvPr id="9" name="Picture 8">
            <a:extLst>
              <a:ext uri="{FF2B5EF4-FFF2-40B4-BE49-F238E27FC236}">
                <a16:creationId xmlns:a16="http://schemas.microsoft.com/office/drawing/2014/main" id="{17D52C48-7940-4F5E-B97F-D437B32EA377}"/>
              </a:ext>
            </a:extLst>
          </p:cNvPr>
          <p:cNvPicPr>
            <a:picLocks noChangeAspect="1"/>
          </p:cNvPicPr>
          <p:nvPr/>
        </p:nvPicPr>
        <p:blipFill>
          <a:blip r:embed="rId16"/>
          <a:stretch>
            <a:fillRect/>
          </a:stretch>
        </p:blipFill>
        <p:spPr>
          <a:xfrm>
            <a:off x="3654701" y="4498286"/>
            <a:ext cx="4174977" cy="1094132"/>
          </a:xfrm>
          <a:prstGeom prst="rect">
            <a:avLst/>
          </a:prstGeom>
        </p:spPr>
      </p:pic>
      <p:pic>
        <p:nvPicPr>
          <p:cNvPr id="10" name="Picture 9">
            <a:extLst>
              <a:ext uri="{FF2B5EF4-FFF2-40B4-BE49-F238E27FC236}">
                <a16:creationId xmlns:a16="http://schemas.microsoft.com/office/drawing/2014/main" id="{D4787DB4-E7DB-4C50-B852-A9E3CEBE2850}"/>
              </a:ext>
            </a:extLst>
          </p:cNvPr>
          <p:cNvPicPr>
            <a:picLocks noChangeAspect="1"/>
          </p:cNvPicPr>
          <p:nvPr/>
        </p:nvPicPr>
        <p:blipFill>
          <a:blip r:embed="rId17"/>
          <a:stretch>
            <a:fillRect/>
          </a:stretch>
        </p:blipFill>
        <p:spPr>
          <a:xfrm>
            <a:off x="8000863" y="4472100"/>
            <a:ext cx="3307020" cy="1045698"/>
          </a:xfrm>
          <a:prstGeom prst="rect">
            <a:avLst/>
          </a:prstGeom>
        </p:spPr>
      </p:pic>
      <p:pic>
        <p:nvPicPr>
          <p:cNvPr id="11" name="Picture 10">
            <a:extLst>
              <a:ext uri="{FF2B5EF4-FFF2-40B4-BE49-F238E27FC236}">
                <a16:creationId xmlns:a16="http://schemas.microsoft.com/office/drawing/2014/main" id="{8A64CA7A-DF63-4072-A8CF-9BD6E0F279F6}"/>
              </a:ext>
            </a:extLst>
          </p:cNvPr>
          <p:cNvPicPr>
            <a:picLocks noChangeAspect="1"/>
          </p:cNvPicPr>
          <p:nvPr/>
        </p:nvPicPr>
        <p:blipFill>
          <a:blip r:embed="rId18"/>
          <a:stretch>
            <a:fillRect/>
          </a:stretch>
        </p:blipFill>
        <p:spPr>
          <a:xfrm>
            <a:off x="8013837" y="5536303"/>
            <a:ext cx="3303519" cy="1157532"/>
          </a:xfrm>
          <a:prstGeom prst="rect">
            <a:avLst/>
          </a:prstGeom>
        </p:spPr>
      </p:pic>
    </p:spTree>
    <p:extLst>
      <p:ext uri="{BB962C8B-B14F-4D97-AF65-F5344CB8AC3E}">
        <p14:creationId xmlns:p14="http://schemas.microsoft.com/office/powerpoint/2010/main" val="3641734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dirty="0"/>
              <a:t>Recitation 21 Posterior calculation</a:t>
            </a:r>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58004"/>
            <a:ext cx="12005605" cy="6094488"/>
          </a:xfrm>
        </p:spPr>
        <p:txBody>
          <a:bodyPr/>
          <a:lstStyle/>
          <a:p>
            <a:r>
              <a:rPr lang="en-US" dirty="0"/>
              <a:t>So, procedure for Bayesian estimation, 1) take product of prior and likelihood, 2) then in posterior only keep relevant expressions that include parameter of interest 3) figure out posterior distribution of parameter and parameters of </a:t>
            </a:r>
            <a:r>
              <a:rPr lang="en-US" dirty="0" err="1"/>
              <a:t>distr</a:t>
            </a:r>
            <a:endParaRPr lang="en-US" dirty="0"/>
          </a:p>
        </p:txBody>
      </p:sp>
      <p:pic>
        <p:nvPicPr>
          <p:cNvPr id="4" name="Picture 3">
            <a:extLst>
              <a:ext uri="{FF2B5EF4-FFF2-40B4-BE49-F238E27FC236}">
                <a16:creationId xmlns:a16="http://schemas.microsoft.com/office/drawing/2014/main" id="{7985AB0B-4FA3-4454-8D34-1D13DA9E04E3}"/>
              </a:ext>
            </a:extLst>
          </p:cNvPr>
          <p:cNvPicPr>
            <a:picLocks noChangeAspect="1"/>
          </p:cNvPicPr>
          <p:nvPr/>
        </p:nvPicPr>
        <p:blipFill>
          <a:blip r:embed="rId2"/>
          <a:stretch>
            <a:fillRect/>
          </a:stretch>
        </p:blipFill>
        <p:spPr>
          <a:xfrm>
            <a:off x="399635" y="1874562"/>
            <a:ext cx="8626559" cy="4857542"/>
          </a:xfrm>
          <a:prstGeom prst="rect">
            <a:avLst/>
          </a:prstGeom>
        </p:spPr>
      </p:pic>
    </p:spTree>
    <p:extLst>
      <p:ext uri="{BB962C8B-B14F-4D97-AF65-F5344CB8AC3E}">
        <p14:creationId xmlns:p14="http://schemas.microsoft.com/office/powerpoint/2010/main" val="22848883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dirty="0"/>
              <a:t>Continued</a:t>
            </a:r>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58004"/>
            <a:ext cx="12005605" cy="6094488"/>
          </a:xfrm>
        </p:spPr>
        <p:txBody>
          <a:bodyPr>
            <a:normAutofit fontScale="85000" lnSpcReduction="20000"/>
          </a:bodyPr>
          <a:lstStyle/>
          <a:p>
            <a:pPr algn="l"/>
            <a:r>
              <a:rPr lang="en-GB" b="0" i="0" dirty="0">
                <a:solidFill>
                  <a:srgbClr val="000000"/>
                </a:solidFill>
                <a:effectLst/>
                <a:latin typeface="Lora"/>
              </a:rPr>
              <a:t>Bay</a:t>
            </a:r>
            <a:r>
              <a:rPr lang="en-GB" b="1" i="0" dirty="0">
                <a:solidFill>
                  <a:srgbClr val="000000"/>
                </a:solidFill>
                <a:effectLst/>
                <a:latin typeface="Lora"/>
              </a:rPr>
              <a:t>esian inference </a:t>
            </a:r>
            <a:r>
              <a:rPr lang="en-GB" b="0" i="0" dirty="0">
                <a:solidFill>
                  <a:srgbClr val="000000"/>
                </a:solidFill>
                <a:effectLst/>
                <a:latin typeface="Lora"/>
              </a:rPr>
              <a:t>refers to </a:t>
            </a:r>
            <a:r>
              <a:rPr lang="en-GB" b="0" i="0" u="none" strike="noStrike" dirty="0">
                <a:solidFill>
                  <a:srgbClr val="1559B5"/>
                </a:solidFill>
                <a:effectLst/>
                <a:latin typeface="Lora"/>
                <a:hlinkClick r:id="rId2" tooltip="Statistical inference"/>
              </a:rPr>
              <a:t>statistical inference</a:t>
            </a:r>
            <a:r>
              <a:rPr lang="en-GB" b="0" i="0" dirty="0">
                <a:solidFill>
                  <a:srgbClr val="000000"/>
                </a:solidFill>
                <a:effectLst/>
                <a:latin typeface="Lora"/>
              </a:rPr>
              <a:t> where </a:t>
            </a:r>
            <a:r>
              <a:rPr lang="en-GB" b="1" i="0" dirty="0">
                <a:solidFill>
                  <a:srgbClr val="000000"/>
                </a:solidFill>
                <a:effectLst/>
                <a:latin typeface="Lora"/>
              </a:rPr>
              <a:t>uncertainty</a:t>
            </a:r>
            <a:r>
              <a:rPr lang="en-GB" b="0" i="0" dirty="0">
                <a:solidFill>
                  <a:srgbClr val="000000"/>
                </a:solidFill>
                <a:effectLst/>
                <a:latin typeface="Lora"/>
              </a:rPr>
              <a:t> in inferences is quantified using </a:t>
            </a:r>
            <a:r>
              <a:rPr lang="en-GB" b="1" i="0" dirty="0">
                <a:solidFill>
                  <a:srgbClr val="000000"/>
                </a:solidFill>
                <a:effectLst/>
                <a:latin typeface="Lora"/>
              </a:rPr>
              <a:t>probability</a:t>
            </a:r>
            <a:r>
              <a:rPr lang="en-GB" b="0" i="0" dirty="0">
                <a:solidFill>
                  <a:srgbClr val="000000"/>
                </a:solidFill>
                <a:effectLst/>
                <a:latin typeface="Lora"/>
              </a:rPr>
              <a:t>. In classical </a:t>
            </a:r>
            <a:r>
              <a:rPr lang="en-GB" b="0" i="0" u="none" strike="noStrike" dirty="0">
                <a:solidFill>
                  <a:srgbClr val="1559B5"/>
                </a:solidFill>
                <a:effectLst/>
                <a:latin typeface="Lora"/>
                <a:hlinkClick r:id="rId3"/>
              </a:rPr>
              <a:t>frequentist inference</a:t>
            </a:r>
            <a:r>
              <a:rPr lang="en-GB" b="0" i="0" dirty="0">
                <a:solidFill>
                  <a:srgbClr val="000000"/>
                </a:solidFill>
                <a:effectLst/>
                <a:latin typeface="Lora"/>
              </a:rPr>
              <a:t>, model </a:t>
            </a:r>
            <a:r>
              <a:rPr lang="en-GB" b="0" i="0" u="none" strike="noStrike" dirty="0">
                <a:solidFill>
                  <a:srgbClr val="1559B5"/>
                </a:solidFill>
                <a:effectLst/>
                <a:latin typeface="Lora"/>
                <a:hlinkClick r:id="rId4"/>
              </a:rPr>
              <a:t>parameters</a:t>
            </a:r>
            <a:r>
              <a:rPr lang="en-GB" b="0" i="0" dirty="0">
                <a:solidFill>
                  <a:srgbClr val="000000"/>
                </a:solidFill>
                <a:effectLst/>
                <a:latin typeface="Lora"/>
              </a:rPr>
              <a:t> and hypotheses are considered to be </a:t>
            </a:r>
            <a:r>
              <a:rPr lang="en-GB" b="1" i="0" dirty="0">
                <a:solidFill>
                  <a:srgbClr val="000000"/>
                </a:solidFill>
                <a:effectLst/>
                <a:latin typeface="Lora"/>
              </a:rPr>
              <a:t>fixed. </a:t>
            </a:r>
            <a:r>
              <a:rPr lang="en-GB" b="0" i="0" dirty="0">
                <a:solidFill>
                  <a:srgbClr val="000000"/>
                </a:solidFill>
                <a:effectLst/>
                <a:latin typeface="Lora"/>
              </a:rPr>
              <a:t>Probabilities are </a:t>
            </a:r>
            <a:r>
              <a:rPr lang="en-GB" b="1" i="0" dirty="0">
                <a:solidFill>
                  <a:srgbClr val="000000"/>
                </a:solidFill>
                <a:effectLst/>
                <a:latin typeface="Lora"/>
              </a:rPr>
              <a:t>not assigned </a:t>
            </a:r>
            <a:r>
              <a:rPr lang="en-GB" b="0" i="0" dirty="0">
                <a:solidFill>
                  <a:srgbClr val="000000"/>
                </a:solidFill>
                <a:effectLst/>
                <a:latin typeface="Lora"/>
              </a:rPr>
              <a:t>to parameters or hypotheses in frequentist inference. For example, it would not make sense in frequentist inference to directly assign a </a:t>
            </a:r>
            <a:r>
              <a:rPr lang="en-GB" b="1" i="0" dirty="0">
                <a:solidFill>
                  <a:srgbClr val="000000"/>
                </a:solidFill>
                <a:effectLst/>
                <a:latin typeface="Lora"/>
              </a:rPr>
              <a:t>probability to an event </a:t>
            </a:r>
            <a:r>
              <a:rPr lang="en-GB" b="0" i="0" dirty="0">
                <a:solidFill>
                  <a:srgbClr val="000000"/>
                </a:solidFill>
                <a:effectLst/>
                <a:latin typeface="Lora"/>
              </a:rPr>
              <a:t>that can only happen once, such as the result of the next flip of a fair coin. However, it would make sense to state that the proportion of heads </a:t>
            </a:r>
            <a:r>
              <a:rPr lang="en-GB" b="0" i="0" u="none" strike="noStrike" dirty="0">
                <a:solidFill>
                  <a:srgbClr val="1559B5"/>
                </a:solidFill>
                <a:effectLst/>
                <a:latin typeface="Lora"/>
                <a:hlinkClick r:id="rId5" tooltip="Law of large numbers"/>
              </a:rPr>
              <a:t>approaches one-half</a:t>
            </a:r>
            <a:r>
              <a:rPr lang="en-GB" b="0" i="0" dirty="0">
                <a:solidFill>
                  <a:srgbClr val="000000"/>
                </a:solidFill>
                <a:effectLst/>
                <a:latin typeface="Lora"/>
              </a:rPr>
              <a:t> as the number of coin flips increases.</a:t>
            </a:r>
            <a:r>
              <a:rPr lang="en-GB" b="0" i="0" u="none" strike="noStrike" baseline="30000" dirty="0">
                <a:solidFill>
                  <a:srgbClr val="1559B5"/>
                </a:solidFill>
                <a:effectLst/>
                <a:latin typeface="Lora"/>
                <a:hlinkClick r:id="rId6"/>
              </a:rPr>
              <a:t>[7]</a:t>
            </a:r>
            <a:endParaRPr lang="en-GB" b="0" i="0" dirty="0">
              <a:solidFill>
                <a:srgbClr val="000000"/>
              </a:solidFill>
              <a:effectLst/>
              <a:latin typeface="Lora"/>
            </a:endParaRPr>
          </a:p>
          <a:p>
            <a:pPr algn="l"/>
            <a:r>
              <a:rPr lang="en-GB" b="0" i="0" u="none" strike="noStrike" dirty="0">
                <a:solidFill>
                  <a:srgbClr val="1559B5"/>
                </a:solidFill>
                <a:effectLst/>
                <a:latin typeface="Lora"/>
                <a:hlinkClick r:id="rId7" tooltip="Statistical models"/>
              </a:rPr>
              <a:t>Statistical models</a:t>
            </a:r>
            <a:r>
              <a:rPr lang="en-GB" b="0" i="0" dirty="0">
                <a:solidFill>
                  <a:srgbClr val="000000"/>
                </a:solidFill>
                <a:effectLst/>
                <a:latin typeface="Lora"/>
              </a:rPr>
              <a:t> specify a set of </a:t>
            </a:r>
            <a:r>
              <a:rPr lang="en-GB" b="1" i="0" dirty="0">
                <a:solidFill>
                  <a:srgbClr val="000000"/>
                </a:solidFill>
                <a:effectLst/>
                <a:latin typeface="Lora"/>
              </a:rPr>
              <a:t>statistical assumptions and processes </a:t>
            </a:r>
            <a:r>
              <a:rPr lang="en-GB" b="0" i="0" dirty="0">
                <a:solidFill>
                  <a:srgbClr val="000000"/>
                </a:solidFill>
                <a:effectLst/>
                <a:latin typeface="Lora"/>
              </a:rPr>
              <a:t>that represent how the sample data is generated. Statistical models have a </a:t>
            </a:r>
            <a:r>
              <a:rPr lang="en-GB" b="1" i="0" dirty="0">
                <a:solidFill>
                  <a:srgbClr val="000000"/>
                </a:solidFill>
                <a:effectLst/>
                <a:latin typeface="Lora"/>
              </a:rPr>
              <a:t>number of parameters </a:t>
            </a:r>
            <a:r>
              <a:rPr lang="en-GB" b="0" i="0" dirty="0">
                <a:solidFill>
                  <a:srgbClr val="000000"/>
                </a:solidFill>
                <a:effectLst/>
                <a:latin typeface="Lora"/>
              </a:rPr>
              <a:t>that can be modified. For example, a coin can be represented as samples from a </a:t>
            </a:r>
            <a:r>
              <a:rPr lang="en-GB" b="0" i="0" u="none" strike="noStrike" dirty="0">
                <a:solidFill>
                  <a:srgbClr val="1559B5"/>
                </a:solidFill>
                <a:effectLst/>
                <a:latin typeface="Lora"/>
                <a:hlinkClick r:id="rId8"/>
              </a:rPr>
              <a:t>Bernoulli distribution</a:t>
            </a:r>
            <a:r>
              <a:rPr lang="en-GB" b="0" i="0" dirty="0">
                <a:solidFill>
                  <a:srgbClr val="000000"/>
                </a:solidFill>
                <a:effectLst/>
                <a:latin typeface="Lora"/>
              </a:rPr>
              <a:t>, which models two possible outcomes. The Bernoulli distribution has a single parameter equal to the probability of one outcome, which in most cases is the probability of landing on heads. Devising a </a:t>
            </a:r>
            <a:r>
              <a:rPr lang="en-GB" b="1" i="0" dirty="0">
                <a:solidFill>
                  <a:srgbClr val="000000"/>
                </a:solidFill>
                <a:effectLst/>
                <a:latin typeface="Lora"/>
              </a:rPr>
              <a:t>good model for the data </a:t>
            </a:r>
            <a:r>
              <a:rPr lang="en-GB" b="0" i="0" dirty="0">
                <a:solidFill>
                  <a:srgbClr val="000000"/>
                </a:solidFill>
                <a:effectLst/>
                <a:latin typeface="Lora"/>
              </a:rPr>
              <a:t>is central in Bayesian inference. In most cases, models only approximate the true process, and may not take into account certain factors influencing the data.</a:t>
            </a:r>
            <a:r>
              <a:rPr lang="en-GB" b="0" i="0" u="none" strike="noStrike" baseline="30000" dirty="0">
                <a:solidFill>
                  <a:srgbClr val="1559B5"/>
                </a:solidFill>
                <a:effectLst/>
                <a:latin typeface="Lora"/>
                <a:hlinkClick r:id="rId9"/>
              </a:rPr>
              <a:t>[1]</a:t>
            </a:r>
            <a:r>
              <a:rPr lang="en-GB" b="0" i="0" dirty="0">
                <a:solidFill>
                  <a:srgbClr val="000000"/>
                </a:solidFill>
                <a:effectLst/>
                <a:latin typeface="Lora"/>
              </a:rPr>
              <a:t> In Bayesian inference, </a:t>
            </a:r>
            <a:r>
              <a:rPr lang="en-GB" b="1" i="0" dirty="0">
                <a:solidFill>
                  <a:srgbClr val="000000"/>
                </a:solidFill>
                <a:effectLst/>
                <a:latin typeface="Lora"/>
              </a:rPr>
              <a:t>probabilities can be assigned to model parameters</a:t>
            </a:r>
            <a:r>
              <a:rPr lang="en-GB" b="0" i="0" dirty="0">
                <a:solidFill>
                  <a:srgbClr val="000000"/>
                </a:solidFill>
                <a:effectLst/>
                <a:latin typeface="Lora"/>
              </a:rPr>
              <a:t>. Parameters can be represented as </a:t>
            </a:r>
            <a:r>
              <a:rPr lang="en-GB" b="0" i="0" u="none" strike="noStrike" dirty="0">
                <a:solidFill>
                  <a:srgbClr val="1559B5"/>
                </a:solidFill>
                <a:effectLst/>
                <a:latin typeface="Lora"/>
                <a:hlinkClick r:id="rId10"/>
              </a:rPr>
              <a:t>random variables</a:t>
            </a:r>
            <a:r>
              <a:rPr lang="en-GB" b="0" i="0" dirty="0">
                <a:solidFill>
                  <a:srgbClr val="000000"/>
                </a:solidFill>
                <a:effectLst/>
                <a:latin typeface="Lora"/>
              </a:rPr>
              <a:t>. Bayesian inference uses </a:t>
            </a:r>
            <a:r>
              <a:rPr lang="en-GB" b="1" i="0" dirty="0">
                <a:solidFill>
                  <a:srgbClr val="000000"/>
                </a:solidFill>
                <a:effectLst/>
                <a:latin typeface="Lora"/>
              </a:rPr>
              <a:t>Bayes' theorem </a:t>
            </a:r>
            <a:r>
              <a:rPr lang="en-GB" b="0" i="0" dirty="0">
                <a:solidFill>
                  <a:srgbClr val="000000"/>
                </a:solidFill>
                <a:effectLst/>
                <a:latin typeface="Lora"/>
              </a:rPr>
              <a:t>to </a:t>
            </a:r>
            <a:r>
              <a:rPr lang="en-GB" b="1" i="0" dirty="0">
                <a:solidFill>
                  <a:srgbClr val="000000"/>
                </a:solidFill>
                <a:effectLst/>
                <a:latin typeface="Lora"/>
              </a:rPr>
              <a:t>update probabilities </a:t>
            </a:r>
            <a:r>
              <a:rPr lang="en-GB" b="0" i="0" dirty="0">
                <a:solidFill>
                  <a:srgbClr val="000000"/>
                </a:solidFill>
                <a:effectLst/>
                <a:latin typeface="Lora"/>
              </a:rPr>
              <a:t>after more evidence is obtained or known</a:t>
            </a:r>
          </a:p>
          <a:p>
            <a:r>
              <a:rPr lang="en-GB" b="0" i="0" dirty="0">
                <a:solidFill>
                  <a:srgbClr val="000000"/>
                </a:solidFill>
                <a:effectLst/>
                <a:latin typeface="Lora"/>
              </a:rPr>
              <a:t>The formulation of </a:t>
            </a:r>
            <a:r>
              <a:rPr lang="en-GB" b="0" i="0" u="none" strike="noStrike" dirty="0">
                <a:solidFill>
                  <a:srgbClr val="1559B5"/>
                </a:solidFill>
                <a:effectLst/>
                <a:latin typeface="Lora"/>
                <a:hlinkClick r:id="rId11"/>
              </a:rPr>
              <a:t>statistical models</a:t>
            </a:r>
            <a:r>
              <a:rPr lang="en-GB" b="0" i="0" dirty="0">
                <a:solidFill>
                  <a:srgbClr val="000000"/>
                </a:solidFill>
                <a:effectLst/>
                <a:latin typeface="Lora"/>
              </a:rPr>
              <a:t> using Bayesian statistics has the identifying feature of requiring the </a:t>
            </a:r>
            <a:r>
              <a:rPr lang="en-GB" b="1" i="0" dirty="0">
                <a:solidFill>
                  <a:srgbClr val="000000"/>
                </a:solidFill>
                <a:effectLst/>
                <a:latin typeface="Lora"/>
              </a:rPr>
              <a:t>specification of </a:t>
            </a:r>
            <a:r>
              <a:rPr lang="en-GB" b="1" i="0" u="none" strike="noStrike" dirty="0">
                <a:solidFill>
                  <a:srgbClr val="1559B5"/>
                </a:solidFill>
                <a:effectLst/>
                <a:latin typeface="Lora"/>
                <a:hlinkClick r:id="rId12" tooltip="Prior distribution"/>
              </a:rPr>
              <a:t>prior distributions</a:t>
            </a:r>
            <a:r>
              <a:rPr lang="en-GB" b="1" i="0" dirty="0">
                <a:solidFill>
                  <a:srgbClr val="000000"/>
                </a:solidFill>
                <a:effectLst/>
                <a:latin typeface="Lora"/>
              </a:rPr>
              <a:t> </a:t>
            </a:r>
            <a:r>
              <a:rPr lang="en-GB" b="0" i="0" dirty="0">
                <a:solidFill>
                  <a:srgbClr val="000000"/>
                </a:solidFill>
                <a:effectLst/>
                <a:latin typeface="Lora"/>
              </a:rPr>
              <a:t>for any </a:t>
            </a:r>
            <a:r>
              <a:rPr lang="en-GB" b="1" i="0" dirty="0">
                <a:solidFill>
                  <a:srgbClr val="000000"/>
                </a:solidFill>
                <a:effectLst/>
                <a:latin typeface="Lora"/>
              </a:rPr>
              <a:t>unknown parameters</a:t>
            </a:r>
            <a:r>
              <a:rPr lang="en-GB" b="0" i="0" dirty="0">
                <a:solidFill>
                  <a:srgbClr val="000000"/>
                </a:solidFill>
                <a:effectLst/>
                <a:latin typeface="Lora"/>
              </a:rPr>
              <a:t>. Indeed, </a:t>
            </a:r>
            <a:r>
              <a:rPr lang="en-GB" b="1" i="0" dirty="0">
                <a:solidFill>
                  <a:srgbClr val="000000"/>
                </a:solidFill>
                <a:effectLst/>
                <a:latin typeface="Lora"/>
              </a:rPr>
              <a:t>parameters of prior distributions </a:t>
            </a:r>
            <a:r>
              <a:rPr lang="en-GB" b="0" i="0" dirty="0">
                <a:solidFill>
                  <a:srgbClr val="000000"/>
                </a:solidFill>
                <a:effectLst/>
                <a:latin typeface="Lora"/>
              </a:rPr>
              <a:t>may themselves have </a:t>
            </a:r>
            <a:r>
              <a:rPr lang="en-GB" b="1" i="0" dirty="0">
                <a:solidFill>
                  <a:srgbClr val="000000"/>
                </a:solidFill>
                <a:effectLst/>
                <a:latin typeface="Lora"/>
              </a:rPr>
              <a:t>prior distributions</a:t>
            </a:r>
            <a:r>
              <a:rPr lang="en-GB" b="0" i="0" dirty="0">
                <a:solidFill>
                  <a:srgbClr val="000000"/>
                </a:solidFill>
                <a:effectLst/>
                <a:latin typeface="Lora"/>
              </a:rPr>
              <a:t>, leading to </a:t>
            </a:r>
            <a:r>
              <a:rPr lang="en-GB" b="0" i="0" u="none" strike="noStrike" dirty="0">
                <a:solidFill>
                  <a:srgbClr val="1559B5"/>
                </a:solidFill>
                <a:effectLst/>
                <a:latin typeface="Lora"/>
                <a:hlinkClick r:id="rId13" tooltip="Bayesian hierarchical modeling"/>
              </a:rPr>
              <a:t>Bayesian hierarchical </a:t>
            </a:r>
            <a:r>
              <a:rPr lang="en-GB" b="0" i="0" u="none" strike="noStrike" dirty="0" err="1">
                <a:solidFill>
                  <a:srgbClr val="1559B5"/>
                </a:solidFill>
                <a:effectLst/>
                <a:latin typeface="Lora"/>
                <a:hlinkClick r:id="rId13" tooltip="Bayesian hierarchical modeling"/>
              </a:rPr>
              <a:t>modeling</a:t>
            </a:r>
            <a:r>
              <a:rPr lang="en-GB" b="0" i="0" dirty="0">
                <a:solidFill>
                  <a:srgbClr val="000000"/>
                </a:solidFill>
                <a:effectLst/>
                <a:latin typeface="Lora"/>
              </a:rPr>
              <a:t>,</a:t>
            </a:r>
            <a:r>
              <a:rPr lang="en-GB" b="0" i="0" u="none" strike="noStrike" baseline="30000" dirty="0">
                <a:solidFill>
                  <a:srgbClr val="1559B5"/>
                </a:solidFill>
                <a:effectLst/>
                <a:latin typeface="Lora"/>
                <a:hlinkClick r:id="rId14"/>
              </a:rPr>
              <a:t>[9]</a:t>
            </a:r>
            <a:r>
              <a:rPr lang="en-GB" b="0" i="0" dirty="0">
                <a:solidFill>
                  <a:srgbClr val="000000"/>
                </a:solidFill>
                <a:effectLst/>
                <a:latin typeface="Lora"/>
              </a:rPr>
              <a:t> or may be interrelated, leading to </a:t>
            </a:r>
            <a:r>
              <a:rPr lang="en-GB" b="0" i="0" u="none" strike="noStrike" dirty="0">
                <a:solidFill>
                  <a:srgbClr val="1559B5"/>
                </a:solidFill>
                <a:effectLst/>
                <a:latin typeface="Lora"/>
                <a:hlinkClick r:id="rId15"/>
              </a:rPr>
              <a:t>Bayesian networks</a:t>
            </a:r>
            <a:endParaRPr lang="en-US" dirty="0"/>
          </a:p>
        </p:txBody>
      </p:sp>
    </p:spTree>
    <p:extLst>
      <p:ext uri="{BB962C8B-B14F-4D97-AF65-F5344CB8AC3E}">
        <p14:creationId xmlns:p14="http://schemas.microsoft.com/office/powerpoint/2010/main" val="4133590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dirty="0"/>
              <a:t>Recitation 21. Bayesian confidence interval</a:t>
            </a:r>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485728"/>
            <a:ext cx="12005605" cy="6094488"/>
          </a:xfrm>
        </p:spPr>
        <p:txBody>
          <a:bodyPr>
            <a:normAutofit/>
          </a:bodyPr>
          <a:lstStyle/>
          <a:p>
            <a:r>
              <a:rPr lang="en-US" sz="2400" dirty="0"/>
              <a:t>So, we got multivariate Dirichlet distribution as posterior, and now we want to find CI for one of its parameters, for that we replace other p’s with p1 and get single variable distribution and then get its quantile values for desired confidence interval region</a:t>
            </a:r>
          </a:p>
        </p:txBody>
      </p:sp>
      <p:pic>
        <p:nvPicPr>
          <p:cNvPr id="4" name="Picture 3">
            <a:extLst>
              <a:ext uri="{FF2B5EF4-FFF2-40B4-BE49-F238E27FC236}">
                <a16:creationId xmlns:a16="http://schemas.microsoft.com/office/drawing/2014/main" id="{6B9273D7-FB12-4A92-ACCC-5C82EC8192F2}"/>
              </a:ext>
            </a:extLst>
          </p:cNvPr>
          <p:cNvPicPr>
            <a:picLocks noChangeAspect="1"/>
          </p:cNvPicPr>
          <p:nvPr/>
        </p:nvPicPr>
        <p:blipFill>
          <a:blip r:embed="rId2"/>
          <a:stretch>
            <a:fillRect/>
          </a:stretch>
        </p:blipFill>
        <p:spPr>
          <a:xfrm>
            <a:off x="1590261" y="1493095"/>
            <a:ext cx="9308996" cy="5251228"/>
          </a:xfrm>
          <a:prstGeom prst="rect">
            <a:avLst/>
          </a:prstGeom>
        </p:spPr>
      </p:pic>
    </p:spTree>
    <p:extLst>
      <p:ext uri="{BB962C8B-B14F-4D97-AF65-F5344CB8AC3E}">
        <p14:creationId xmlns:p14="http://schemas.microsoft.com/office/powerpoint/2010/main" val="2461829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dirty="0"/>
              <a:t>Recitation 21. Plugging real numbers</a:t>
            </a:r>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58004"/>
            <a:ext cx="12005605" cy="6094488"/>
          </a:xfrm>
        </p:spPr>
        <p:txBody>
          <a:bodyPr/>
          <a:lstStyle/>
          <a:p>
            <a:r>
              <a:rPr lang="en-US" dirty="0"/>
              <a:t>Here, we plug numbers to calculate numerical values for the estimates for the parameters p in Dirichlet distribution</a:t>
            </a:r>
          </a:p>
        </p:txBody>
      </p:sp>
      <p:pic>
        <p:nvPicPr>
          <p:cNvPr id="4" name="Picture 3">
            <a:extLst>
              <a:ext uri="{FF2B5EF4-FFF2-40B4-BE49-F238E27FC236}">
                <a16:creationId xmlns:a16="http://schemas.microsoft.com/office/drawing/2014/main" id="{F0BF0A14-B203-41C4-934A-3AD2DDF1A444}"/>
              </a:ext>
            </a:extLst>
          </p:cNvPr>
          <p:cNvPicPr>
            <a:picLocks noChangeAspect="1"/>
          </p:cNvPicPr>
          <p:nvPr/>
        </p:nvPicPr>
        <p:blipFill>
          <a:blip r:embed="rId2"/>
          <a:stretch>
            <a:fillRect/>
          </a:stretch>
        </p:blipFill>
        <p:spPr>
          <a:xfrm>
            <a:off x="286578" y="1577629"/>
            <a:ext cx="9652552" cy="4925641"/>
          </a:xfrm>
          <a:prstGeom prst="rect">
            <a:avLst/>
          </a:prstGeom>
        </p:spPr>
      </p:pic>
    </p:spTree>
    <p:extLst>
      <p:ext uri="{BB962C8B-B14F-4D97-AF65-F5344CB8AC3E}">
        <p14:creationId xmlns:p14="http://schemas.microsoft.com/office/powerpoint/2010/main" val="586773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dirty="0"/>
              <a:t>Jeffreys prior</a:t>
            </a:r>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58004"/>
            <a:ext cx="12005605" cy="6094488"/>
          </a:xfrm>
        </p:spPr>
        <p:txBody>
          <a:bodyPr/>
          <a:lstStyle/>
          <a:p>
            <a:r>
              <a:rPr lang="en-US" dirty="0"/>
              <a:t>Reparametrizing a distribution</a:t>
            </a:r>
          </a:p>
        </p:txBody>
      </p:sp>
      <p:pic>
        <p:nvPicPr>
          <p:cNvPr id="4" name="Picture 3">
            <a:extLst>
              <a:ext uri="{FF2B5EF4-FFF2-40B4-BE49-F238E27FC236}">
                <a16:creationId xmlns:a16="http://schemas.microsoft.com/office/drawing/2014/main" id="{9FD66851-A904-46CE-8941-C6F716683AFD}"/>
              </a:ext>
            </a:extLst>
          </p:cNvPr>
          <p:cNvPicPr>
            <a:picLocks noChangeAspect="1"/>
          </p:cNvPicPr>
          <p:nvPr/>
        </p:nvPicPr>
        <p:blipFill>
          <a:blip r:embed="rId2"/>
          <a:stretch>
            <a:fillRect/>
          </a:stretch>
        </p:blipFill>
        <p:spPr>
          <a:xfrm>
            <a:off x="145776" y="1159654"/>
            <a:ext cx="9351345" cy="5508137"/>
          </a:xfrm>
          <a:prstGeom prst="rect">
            <a:avLst/>
          </a:prstGeom>
        </p:spPr>
      </p:pic>
    </p:spTree>
    <p:extLst>
      <p:ext uri="{BB962C8B-B14F-4D97-AF65-F5344CB8AC3E}">
        <p14:creationId xmlns:p14="http://schemas.microsoft.com/office/powerpoint/2010/main" val="7801599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dirty="0"/>
              <a:t>Reparametrizing a distribution</a:t>
            </a:r>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52038" y="512232"/>
            <a:ext cx="12005605" cy="6292760"/>
          </a:xfrm>
        </p:spPr>
        <p:txBody>
          <a:bodyPr>
            <a:normAutofit/>
          </a:bodyPr>
          <a:lstStyle/>
          <a:p>
            <a:pPr algn="l"/>
            <a:r>
              <a:rPr lang="en-GB" sz="2200" b="0" i="0" u="none" strike="noStrike" baseline="0" dirty="0">
                <a:latin typeface="CMR12"/>
              </a:rPr>
              <a:t>Suppose that we have a distribution           with a continuous PMF over the variable</a:t>
            </a:r>
            <a:r>
              <a:rPr lang="en-GB" sz="2200" dirty="0">
                <a:latin typeface="CMR12"/>
              </a:rPr>
              <a:t>              . </a:t>
            </a:r>
            <a:r>
              <a:rPr lang="en-US" sz="2200" b="0" i="0" u="none" strike="noStrike" baseline="0" dirty="0">
                <a:latin typeface="CMR12"/>
              </a:rPr>
              <a:t>We</a:t>
            </a:r>
          </a:p>
          <a:p>
            <a:pPr marL="0" indent="0" algn="l">
              <a:buNone/>
            </a:pPr>
            <a:r>
              <a:rPr lang="en-US" sz="2200" b="0" i="0" u="none" strike="noStrike" baseline="0" dirty="0">
                <a:latin typeface="CMR12"/>
              </a:rPr>
              <a:t>Reparametrize theta with a function</a:t>
            </a:r>
            <a:r>
              <a:rPr lang="en-GB" sz="2200" b="0" i="0" u="none" strike="noStrike" baseline="0" dirty="0">
                <a:latin typeface="CMR12"/>
              </a:rPr>
              <a:t> 	         </a:t>
            </a:r>
            <a:r>
              <a:rPr lang="en-US" sz="2200" b="0" i="0" u="none" strike="noStrike" baseline="0" dirty="0">
                <a:latin typeface="CMR12"/>
              </a:rPr>
              <a:t>to the variable               Hence,            we can define a distribution</a:t>
            </a:r>
          </a:p>
          <a:p>
            <a:pPr algn="l"/>
            <a:r>
              <a:rPr lang="en-US" sz="2200" b="0" i="0" u="none" strike="noStrike" baseline="0" dirty="0">
                <a:latin typeface="CMR12"/>
              </a:rPr>
              <a:t>For simplicity, assume that</a:t>
            </a:r>
            <a:r>
              <a:rPr lang="en-US" sz="2200" dirty="0">
                <a:latin typeface="CMR12"/>
              </a:rPr>
              <a:t> function </a:t>
            </a:r>
            <a:r>
              <a:rPr lang="en-GB" sz="2200" b="0" i="0" u="none" strike="noStrike" baseline="0" dirty="0">
                <a:latin typeface="CMR12"/>
              </a:rPr>
              <a:t>is strictly monotonous and continuously differentiable. We wish to compute the </a:t>
            </a:r>
            <a:r>
              <a:rPr lang="en-GB" sz="2200" b="0" i="0" u="none" strike="noStrike" baseline="0" dirty="0" err="1">
                <a:latin typeface="CMR12"/>
              </a:rPr>
              <a:t>reparametr</a:t>
            </a:r>
            <a:r>
              <a:rPr lang="en-GB" sz="2200" b="0" i="0" u="none" strike="noStrike" baseline="0" dirty="0">
                <a:latin typeface="CMR12"/>
              </a:rPr>
              <a:t> </a:t>
            </a:r>
            <a:r>
              <a:rPr lang="en-GB" sz="2200" b="0" i="0" u="none" strike="noStrike" baseline="0" dirty="0" err="1">
                <a:latin typeface="CMR12"/>
              </a:rPr>
              <a:t>distrib</a:t>
            </a:r>
            <a:r>
              <a:rPr lang="en-US" sz="2200" b="0" i="0" u="none" strike="noStrike" baseline="0" dirty="0">
                <a:latin typeface="CMR12"/>
              </a:rPr>
              <a:t>             </a:t>
            </a:r>
            <a:r>
              <a:rPr lang="en-GB" sz="2200" b="0" i="0" u="none" strike="noStrike" baseline="0" dirty="0">
                <a:latin typeface="CMR12"/>
              </a:rPr>
              <a:t>in terms of the old distribution </a:t>
            </a:r>
            <a:r>
              <a:rPr lang="en-US" sz="2200" b="0" i="0" u="none" strike="noStrike" baseline="0" dirty="0">
                <a:latin typeface="CMR12"/>
              </a:rPr>
              <a:t>and the new variable</a:t>
            </a:r>
          </a:p>
          <a:p>
            <a:pPr algn="l"/>
            <a:r>
              <a:rPr lang="en-US" sz="2200" dirty="0">
                <a:latin typeface="CMR12"/>
              </a:rPr>
              <a:t>Like we have some pdf for some parameter x, and we want to construct PDF for</a:t>
            </a:r>
          </a:p>
          <a:p>
            <a:pPr marL="0" indent="0" algn="l">
              <a:buNone/>
            </a:pPr>
            <a:r>
              <a:rPr lang="en-US" sz="2200" dirty="0">
                <a:latin typeface="CMR12"/>
              </a:rPr>
              <a:t>Some function of f(x)=a, if we just assume that probability of x=5 equals to probability of a=10 (if a=2x), then this is wrong, because here we ignore the fact that our parameter space is transformed, for ex. if x[-5;5] then a[-10;10], we need to rescale new PDF</a:t>
            </a:r>
          </a:p>
          <a:p>
            <a:r>
              <a:rPr lang="en-US" sz="2200" dirty="0">
                <a:latin typeface="CMR12"/>
              </a:rPr>
              <a:t>We can generalize this, by using the fact that</a:t>
            </a:r>
          </a:p>
          <a:p>
            <a:pPr marL="0" indent="0">
              <a:buNone/>
            </a:pPr>
            <a:r>
              <a:rPr lang="en-US" sz="2200" dirty="0" err="1">
                <a:latin typeface="CMR12"/>
              </a:rPr>
              <a:t>Interv</a:t>
            </a:r>
            <a:r>
              <a:rPr lang="en-US" sz="2200" dirty="0">
                <a:latin typeface="CMR12"/>
              </a:rPr>
              <a:t> </a:t>
            </a:r>
            <a:r>
              <a:rPr lang="en-US" sz="2200" dirty="0" err="1">
                <a:latin typeface="CMR12"/>
              </a:rPr>
              <a:t>probab</a:t>
            </a:r>
            <a:r>
              <a:rPr lang="en-US" sz="2200" dirty="0">
                <a:latin typeface="CMR12"/>
              </a:rPr>
              <a:t> for old and new PDFs should be same, by using this and incl </a:t>
            </a:r>
            <a:r>
              <a:rPr lang="en-US" sz="2200" dirty="0" err="1">
                <a:latin typeface="CMR12"/>
              </a:rPr>
              <a:t>possib</a:t>
            </a:r>
            <a:r>
              <a:rPr lang="en-US" sz="2200" dirty="0">
                <a:latin typeface="CMR12"/>
              </a:rPr>
              <a:t> of going in </a:t>
            </a:r>
            <a:r>
              <a:rPr lang="en-US" sz="2200" dirty="0" err="1">
                <a:latin typeface="CMR12"/>
              </a:rPr>
              <a:t>negat</a:t>
            </a:r>
            <a:r>
              <a:rPr lang="en-US" sz="2200" dirty="0">
                <a:latin typeface="CMR12"/>
              </a:rPr>
              <a:t> </a:t>
            </a:r>
            <a:r>
              <a:rPr lang="en-US" sz="2200" dirty="0" err="1">
                <a:latin typeface="CMR12"/>
              </a:rPr>
              <a:t>direc</a:t>
            </a:r>
            <a:endParaRPr lang="en-US" sz="2200" dirty="0">
              <a:latin typeface="CMR12"/>
            </a:endParaRPr>
          </a:p>
          <a:p>
            <a:pPr marL="0" indent="0">
              <a:buNone/>
            </a:pPr>
            <a:endParaRPr lang="en-US" sz="2200" dirty="0">
              <a:latin typeface="CMR12"/>
            </a:endParaRPr>
          </a:p>
          <a:p>
            <a:pPr marL="0" indent="0">
              <a:buNone/>
            </a:pPr>
            <a:endParaRPr lang="en-US" sz="2200" dirty="0">
              <a:latin typeface="CMR12"/>
            </a:endParaRPr>
          </a:p>
          <a:p>
            <a:pPr marL="0" indent="0">
              <a:buNone/>
            </a:pPr>
            <a:r>
              <a:rPr lang="en-US" sz="2200" dirty="0">
                <a:latin typeface="CMR12"/>
              </a:rPr>
              <a:t>If a=f(x); da=f’(x)dx; so dx/da=1/f’(x)</a:t>
            </a:r>
            <a:endParaRPr lang="en-US" sz="2200" dirty="0"/>
          </a:p>
        </p:txBody>
      </p:sp>
      <p:pic>
        <p:nvPicPr>
          <p:cNvPr id="4" name="Picture 3">
            <a:extLst>
              <a:ext uri="{FF2B5EF4-FFF2-40B4-BE49-F238E27FC236}">
                <a16:creationId xmlns:a16="http://schemas.microsoft.com/office/drawing/2014/main" id="{2BEEF065-F988-4CD0-98E0-90D49BBA9825}"/>
              </a:ext>
            </a:extLst>
          </p:cNvPr>
          <p:cNvPicPr>
            <a:picLocks noChangeAspect="1"/>
          </p:cNvPicPr>
          <p:nvPr/>
        </p:nvPicPr>
        <p:blipFill>
          <a:blip r:embed="rId2"/>
          <a:stretch>
            <a:fillRect/>
          </a:stretch>
        </p:blipFill>
        <p:spPr>
          <a:xfrm>
            <a:off x="4512987" y="552452"/>
            <a:ext cx="522840" cy="340454"/>
          </a:xfrm>
          <a:prstGeom prst="rect">
            <a:avLst/>
          </a:prstGeom>
          <a:ln>
            <a:solidFill>
              <a:schemeClr val="tx1"/>
            </a:solidFill>
          </a:ln>
        </p:spPr>
      </p:pic>
      <p:pic>
        <p:nvPicPr>
          <p:cNvPr id="5" name="Picture 4">
            <a:extLst>
              <a:ext uri="{FF2B5EF4-FFF2-40B4-BE49-F238E27FC236}">
                <a16:creationId xmlns:a16="http://schemas.microsoft.com/office/drawing/2014/main" id="{482E2583-32E7-4831-B498-E96085D49EDE}"/>
              </a:ext>
            </a:extLst>
          </p:cNvPr>
          <p:cNvPicPr>
            <a:picLocks noChangeAspect="1"/>
          </p:cNvPicPr>
          <p:nvPr/>
        </p:nvPicPr>
        <p:blipFill>
          <a:blip r:embed="rId3"/>
          <a:stretch>
            <a:fillRect/>
          </a:stretch>
        </p:blipFill>
        <p:spPr>
          <a:xfrm>
            <a:off x="9806609" y="517458"/>
            <a:ext cx="728870" cy="307492"/>
          </a:xfrm>
          <a:prstGeom prst="rect">
            <a:avLst/>
          </a:prstGeom>
          <a:ln>
            <a:solidFill>
              <a:schemeClr val="tx1"/>
            </a:solidFill>
          </a:ln>
        </p:spPr>
      </p:pic>
      <p:pic>
        <p:nvPicPr>
          <p:cNvPr id="6" name="Picture 5">
            <a:extLst>
              <a:ext uri="{FF2B5EF4-FFF2-40B4-BE49-F238E27FC236}">
                <a16:creationId xmlns:a16="http://schemas.microsoft.com/office/drawing/2014/main" id="{FE44A0BC-2568-41FE-BA53-45F4E3C18F85}"/>
              </a:ext>
            </a:extLst>
          </p:cNvPr>
          <p:cNvPicPr>
            <a:picLocks noChangeAspect="1"/>
          </p:cNvPicPr>
          <p:nvPr/>
        </p:nvPicPr>
        <p:blipFill>
          <a:blip r:embed="rId4"/>
          <a:stretch>
            <a:fillRect/>
          </a:stretch>
        </p:blipFill>
        <p:spPr>
          <a:xfrm>
            <a:off x="4308821" y="980247"/>
            <a:ext cx="923925" cy="285750"/>
          </a:xfrm>
          <a:prstGeom prst="rect">
            <a:avLst/>
          </a:prstGeom>
        </p:spPr>
      </p:pic>
      <p:pic>
        <p:nvPicPr>
          <p:cNvPr id="7" name="Picture 6">
            <a:extLst>
              <a:ext uri="{FF2B5EF4-FFF2-40B4-BE49-F238E27FC236}">
                <a16:creationId xmlns:a16="http://schemas.microsoft.com/office/drawing/2014/main" id="{1C4171E5-85D7-4346-B190-1E3AB820B601}"/>
              </a:ext>
            </a:extLst>
          </p:cNvPr>
          <p:cNvPicPr>
            <a:picLocks noChangeAspect="1"/>
          </p:cNvPicPr>
          <p:nvPr/>
        </p:nvPicPr>
        <p:blipFill>
          <a:blip r:embed="rId5"/>
          <a:stretch>
            <a:fillRect/>
          </a:stretch>
        </p:blipFill>
        <p:spPr>
          <a:xfrm>
            <a:off x="7008949" y="998263"/>
            <a:ext cx="802177" cy="287199"/>
          </a:xfrm>
          <a:prstGeom prst="rect">
            <a:avLst/>
          </a:prstGeom>
        </p:spPr>
      </p:pic>
      <p:pic>
        <p:nvPicPr>
          <p:cNvPr id="8" name="Picture 7">
            <a:extLst>
              <a:ext uri="{FF2B5EF4-FFF2-40B4-BE49-F238E27FC236}">
                <a16:creationId xmlns:a16="http://schemas.microsoft.com/office/drawing/2014/main" id="{0FF99BC5-76EF-4958-8113-BEE60E818A4D}"/>
              </a:ext>
            </a:extLst>
          </p:cNvPr>
          <p:cNvPicPr>
            <a:picLocks noChangeAspect="1"/>
          </p:cNvPicPr>
          <p:nvPr/>
        </p:nvPicPr>
        <p:blipFill>
          <a:blip r:embed="rId6"/>
          <a:stretch>
            <a:fillRect/>
          </a:stretch>
        </p:blipFill>
        <p:spPr>
          <a:xfrm>
            <a:off x="8775008" y="1012548"/>
            <a:ext cx="552450" cy="247650"/>
          </a:xfrm>
          <a:prstGeom prst="rect">
            <a:avLst/>
          </a:prstGeom>
        </p:spPr>
      </p:pic>
      <p:pic>
        <p:nvPicPr>
          <p:cNvPr id="9" name="Picture 8">
            <a:extLst>
              <a:ext uri="{FF2B5EF4-FFF2-40B4-BE49-F238E27FC236}">
                <a16:creationId xmlns:a16="http://schemas.microsoft.com/office/drawing/2014/main" id="{B555362D-4FFD-4B70-8544-BE5A1AB860AF}"/>
              </a:ext>
            </a:extLst>
          </p:cNvPr>
          <p:cNvPicPr>
            <a:picLocks noChangeAspect="1"/>
          </p:cNvPicPr>
          <p:nvPr/>
        </p:nvPicPr>
        <p:blipFill>
          <a:blip r:embed="rId7"/>
          <a:stretch>
            <a:fillRect/>
          </a:stretch>
        </p:blipFill>
        <p:spPr>
          <a:xfrm>
            <a:off x="1529383" y="1289809"/>
            <a:ext cx="1505365" cy="316345"/>
          </a:xfrm>
          <a:prstGeom prst="rect">
            <a:avLst/>
          </a:prstGeom>
        </p:spPr>
      </p:pic>
      <p:pic>
        <p:nvPicPr>
          <p:cNvPr id="10" name="Picture 9">
            <a:extLst>
              <a:ext uri="{FF2B5EF4-FFF2-40B4-BE49-F238E27FC236}">
                <a16:creationId xmlns:a16="http://schemas.microsoft.com/office/drawing/2014/main" id="{7C16B205-9E5B-4ADF-86C1-9CBCBEA33173}"/>
              </a:ext>
            </a:extLst>
          </p:cNvPr>
          <p:cNvPicPr>
            <a:picLocks noChangeAspect="1"/>
          </p:cNvPicPr>
          <p:nvPr/>
        </p:nvPicPr>
        <p:blipFill>
          <a:blip r:embed="rId8"/>
          <a:stretch>
            <a:fillRect/>
          </a:stretch>
        </p:blipFill>
        <p:spPr>
          <a:xfrm>
            <a:off x="4105895" y="1995900"/>
            <a:ext cx="572122" cy="394128"/>
          </a:xfrm>
          <a:prstGeom prst="rect">
            <a:avLst/>
          </a:prstGeom>
        </p:spPr>
      </p:pic>
      <p:pic>
        <p:nvPicPr>
          <p:cNvPr id="11" name="Picture 10">
            <a:extLst>
              <a:ext uri="{FF2B5EF4-FFF2-40B4-BE49-F238E27FC236}">
                <a16:creationId xmlns:a16="http://schemas.microsoft.com/office/drawing/2014/main" id="{68177C82-561A-49A5-85B0-62C14B02A0F3}"/>
              </a:ext>
            </a:extLst>
          </p:cNvPr>
          <p:cNvPicPr>
            <a:picLocks noChangeAspect="1"/>
          </p:cNvPicPr>
          <p:nvPr/>
        </p:nvPicPr>
        <p:blipFill>
          <a:blip r:embed="rId9"/>
          <a:stretch>
            <a:fillRect/>
          </a:stretch>
        </p:blipFill>
        <p:spPr>
          <a:xfrm>
            <a:off x="10816052" y="1993208"/>
            <a:ext cx="262766" cy="359575"/>
          </a:xfrm>
          <a:prstGeom prst="rect">
            <a:avLst/>
          </a:prstGeom>
        </p:spPr>
      </p:pic>
      <p:pic>
        <p:nvPicPr>
          <p:cNvPr id="12" name="Picture 11">
            <a:extLst>
              <a:ext uri="{FF2B5EF4-FFF2-40B4-BE49-F238E27FC236}">
                <a16:creationId xmlns:a16="http://schemas.microsoft.com/office/drawing/2014/main" id="{A6251C91-8055-43CB-9238-0793B66B09F6}"/>
              </a:ext>
            </a:extLst>
          </p:cNvPr>
          <p:cNvPicPr>
            <a:picLocks noChangeAspect="1"/>
          </p:cNvPicPr>
          <p:nvPr/>
        </p:nvPicPr>
        <p:blipFill>
          <a:blip r:embed="rId10"/>
          <a:stretch>
            <a:fillRect/>
          </a:stretch>
        </p:blipFill>
        <p:spPr>
          <a:xfrm>
            <a:off x="9865507" y="2240034"/>
            <a:ext cx="2242912" cy="609186"/>
          </a:xfrm>
          <a:prstGeom prst="rect">
            <a:avLst/>
          </a:prstGeom>
        </p:spPr>
      </p:pic>
      <p:pic>
        <p:nvPicPr>
          <p:cNvPr id="14" name="Picture 13">
            <a:extLst>
              <a:ext uri="{FF2B5EF4-FFF2-40B4-BE49-F238E27FC236}">
                <a16:creationId xmlns:a16="http://schemas.microsoft.com/office/drawing/2014/main" id="{9890BF2F-B771-4D5E-A02D-F338F157185E}"/>
              </a:ext>
            </a:extLst>
          </p:cNvPr>
          <p:cNvPicPr>
            <a:picLocks noChangeAspect="1"/>
          </p:cNvPicPr>
          <p:nvPr/>
        </p:nvPicPr>
        <p:blipFill>
          <a:blip r:embed="rId11"/>
          <a:stretch>
            <a:fillRect/>
          </a:stretch>
        </p:blipFill>
        <p:spPr>
          <a:xfrm>
            <a:off x="6536428" y="3487807"/>
            <a:ext cx="2457989" cy="805898"/>
          </a:xfrm>
          <a:prstGeom prst="rect">
            <a:avLst/>
          </a:prstGeom>
        </p:spPr>
      </p:pic>
      <p:pic>
        <p:nvPicPr>
          <p:cNvPr id="15" name="Picture 14">
            <a:extLst>
              <a:ext uri="{FF2B5EF4-FFF2-40B4-BE49-F238E27FC236}">
                <a16:creationId xmlns:a16="http://schemas.microsoft.com/office/drawing/2014/main" id="{61AFF3D9-3D58-48CB-983D-EC7D35FE5572}"/>
              </a:ext>
            </a:extLst>
          </p:cNvPr>
          <p:cNvPicPr>
            <a:picLocks noChangeAspect="1"/>
          </p:cNvPicPr>
          <p:nvPr/>
        </p:nvPicPr>
        <p:blipFill>
          <a:blip r:embed="rId12"/>
          <a:stretch>
            <a:fillRect/>
          </a:stretch>
        </p:blipFill>
        <p:spPr>
          <a:xfrm>
            <a:off x="9148764" y="3425894"/>
            <a:ext cx="2339920" cy="894315"/>
          </a:xfrm>
          <a:prstGeom prst="rect">
            <a:avLst/>
          </a:prstGeom>
        </p:spPr>
      </p:pic>
      <p:pic>
        <p:nvPicPr>
          <p:cNvPr id="16" name="Picture 15">
            <a:extLst>
              <a:ext uri="{FF2B5EF4-FFF2-40B4-BE49-F238E27FC236}">
                <a16:creationId xmlns:a16="http://schemas.microsoft.com/office/drawing/2014/main" id="{3FF71E5C-2140-4CFB-80E7-10BB742F9888}"/>
              </a:ext>
            </a:extLst>
          </p:cNvPr>
          <p:cNvPicPr>
            <a:picLocks noChangeAspect="1"/>
          </p:cNvPicPr>
          <p:nvPr/>
        </p:nvPicPr>
        <p:blipFill>
          <a:blip r:embed="rId13"/>
          <a:stretch>
            <a:fillRect/>
          </a:stretch>
        </p:blipFill>
        <p:spPr>
          <a:xfrm>
            <a:off x="114300" y="4674706"/>
            <a:ext cx="2209800" cy="609600"/>
          </a:xfrm>
          <a:prstGeom prst="rect">
            <a:avLst/>
          </a:prstGeom>
          <a:ln>
            <a:solidFill>
              <a:schemeClr val="tx1"/>
            </a:solidFill>
          </a:ln>
        </p:spPr>
      </p:pic>
      <p:pic>
        <p:nvPicPr>
          <p:cNvPr id="17" name="Picture 16">
            <a:extLst>
              <a:ext uri="{FF2B5EF4-FFF2-40B4-BE49-F238E27FC236}">
                <a16:creationId xmlns:a16="http://schemas.microsoft.com/office/drawing/2014/main" id="{D188AAF6-46D5-4400-97E6-12182B47722D}"/>
              </a:ext>
            </a:extLst>
          </p:cNvPr>
          <p:cNvPicPr>
            <a:picLocks noChangeAspect="1"/>
          </p:cNvPicPr>
          <p:nvPr/>
        </p:nvPicPr>
        <p:blipFill>
          <a:blip r:embed="rId14"/>
          <a:stretch>
            <a:fillRect/>
          </a:stretch>
        </p:blipFill>
        <p:spPr>
          <a:xfrm>
            <a:off x="2414589" y="4673669"/>
            <a:ext cx="4860856" cy="629937"/>
          </a:xfrm>
          <a:prstGeom prst="rect">
            <a:avLst/>
          </a:prstGeom>
          <a:ln>
            <a:solidFill>
              <a:schemeClr val="tx1"/>
            </a:solidFill>
          </a:ln>
        </p:spPr>
      </p:pic>
      <p:pic>
        <p:nvPicPr>
          <p:cNvPr id="18" name="Picture 17">
            <a:extLst>
              <a:ext uri="{FF2B5EF4-FFF2-40B4-BE49-F238E27FC236}">
                <a16:creationId xmlns:a16="http://schemas.microsoft.com/office/drawing/2014/main" id="{6BC1ABE6-96D7-4F89-878A-AF150209C46C}"/>
              </a:ext>
            </a:extLst>
          </p:cNvPr>
          <p:cNvPicPr>
            <a:picLocks noChangeAspect="1"/>
          </p:cNvPicPr>
          <p:nvPr/>
        </p:nvPicPr>
        <p:blipFill>
          <a:blip r:embed="rId15"/>
          <a:stretch>
            <a:fillRect/>
          </a:stretch>
        </p:blipFill>
        <p:spPr>
          <a:xfrm>
            <a:off x="7442546" y="4726058"/>
            <a:ext cx="1971675" cy="533400"/>
          </a:xfrm>
          <a:prstGeom prst="rect">
            <a:avLst/>
          </a:prstGeom>
          <a:ln>
            <a:solidFill>
              <a:schemeClr val="tx1"/>
            </a:solidFill>
          </a:ln>
        </p:spPr>
      </p:pic>
      <p:pic>
        <p:nvPicPr>
          <p:cNvPr id="19" name="Picture 18">
            <a:extLst>
              <a:ext uri="{FF2B5EF4-FFF2-40B4-BE49-F238E27FC236}">
                <a16:creationId xmlns:a16="http://schemas.microsoft.com/office/drawing/2014/main" id="{7CB2814C-0A52-4FF2-A79A-D2900EB8AE72}"/>
              </a:ext>
            </a:extLst>
          </p:cNvPr>
          <p:cNvPicPr>
            <a:picLocks noChangeAspect="1"/>
          </p:cNvPicPr>
          <p:nvPr/>
        </p:nvPicPr>
        <p:blipFill>
          <a:blip r:embed="rId16"/>
          <a:stretch>
            <a:fillRect/>
          </a:stretch>
        </p:blipFill>
        <p:spPr>
          <a:xfrm>
            <a:off x="4335946" y="5425316"/>
            <a:ext cx="1564332" cy="591172"/>
          </a:xfrm>
          <a:prstGeom prst="rect">
            <a:avLst/>
          </a:prstGeom>
          <a:ln>
            <a:solidFill>
              <a:schemeClr val="tx1"/>
            </a:solidFill>
          </a:ln>
        </p:spPr>
      </p:pic>
      <p:pic>
        <p:nvPicPr>
          <p:cNvPr id="20" name="Picture 19">
            <a:extLst>
              <a:ext uri="{FF2B5EF4-FFF2-40B4-BE49-F238E27FC236}">
                <a16:creationId xmlns:a16="http://schemas.microsoft.com/office/drawing/2014/main" id="{9EA656C5-C4BE-4DE1-BE5C-44A6CACBA50F}"/>
              </a:ext>
            </a:extLst>
          </p:cNvPr>
          <p:cNvPicPr>
            <a:picLocks noChangeAspect="1"/>
          </p:cNvPicPr>
          <p:nvPr/>
        </p:nvPicPr>
        <p:blipFill>
          <a:blip r:embed="rId17"/>
          <a:stretch>
            <a:fillRect/>
          </a:stretch>
        </p:blipFill>
        <p:spPr>
          <a:xfrm>
            <a:off x="8197298" y="5434841"/>
            <a:ext cx="1257300" cy="600075"/>
          </a:xfrm>
          <a:prstGeom prst="rect">
            <a:avLst/>
          </a:prstGeom>
          <a:ln>
            <a:solidFill>
              <a:schemeClr val="tx1"/>
            </a:solidFill>
          </a:ln>
        </p:spPr>
      </p:pic>
      <p:pic>
        <p:nvPicPr>
          <p:cNvPr id="22" name="Picture 21">
            <a:extLst>
              <a:ext uri="{FF2B5EF4-FFF2-40B4-BE49-F238E27FC236}">
                <a16:creationId xmlns:a16="http://schemas.microsoft.com/office/drawing/2014/main" id="{D3EDEC34-CF45-428E-B61F-E2DCEB85B77E}"/>
              </a:ext>
            </a:extLst>
          </p:cNvPr>
          <p:cNvPicPr>
            <a:picLocks noChangeAspect="1"/>
          </p:cNvPicPr>
          <p:nvPr/>
        </p:nvPicPr>
        <p:blipFill>
          <a:blip r:embed="rId15"/>
          <a:stretch>
            <a:fillRect/>
          </a:stretch>
        </p:blipFill>
        <p:spPr>
          <a:xfrm>
            <a:off x="6110703" y="5435050"/>
            <a:ext cx="1971675" cy="533400"/>
          </a:xfrm>
          <a:prstGeom prst="rect">
            <a:avLst/>
          </a:prstGeom>
          <a:ln>
            <a:solidFill>
              <a:schemeClr val="tx1"/>
            </a:solidFill>
          </a:ln>
        </p:spPr>
      </p:pic>
      <p:pic>
        <p:nvPicPr>
          <p:cNvPr id="23" name="Picture 22">
            <a:extLst>
              <a:ext uri="{FF2B5EF4-FFF2-40B4-BE49-F238E27FC236}">
                <a16:creationId xmlns:a16="http://schemas.microsoft.com/office/drawing/2014/main" id="{E46F4155-1207-47CB-B40B-B6F95F0034EE}"/>
              </a:ext>
            </a:extLst>
          </p:cNvPr>
          <p:cNvPicPr>
            <a:picLocks noChangeAspect="1"/>
          </p:cNvPicPr>
          <p:nvPr/>
        </p:nvPicPr>
        <p:blipFill>
          <a:blip r:embed="rId18"/>
          <a:stretch>
            <a:fillRect/>
          </a:stretch>
        </p:blipFill>
        <p:spPr>
          <a:xfrm>
            <a:off x="9621492" y="5445401"/>
            <a:ext cx="1695450" cy="552450"/>
          </a:xfrm>
          <a:prstGeom prst="rect">
            <a:avLst/>
          </a:prstGeom>
          <a:ln>
            <a:solidFill>
              <a:schemeClr val="tx1"/>
            </a:solidFill>
          </a:ln>
        </p:spPr>
      </p:pic>
    </p:spTree>
    <p:extLst>
      <p:ext uri="{BB962C8B-B14F-4D97-AF65-F5344CB8AC3E}">
        <p14:creationId xmlns:p14="http://schemas.microsoft.com/office/powerpoint/2010/main" val="36618442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dirty="0"/>
              <a:t>Intuition and MLE interpretation</a:t>
            </a:r>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58004"/>
            <a:ext cx="12005605" cy="6094488"/>
          </a:xfrm>
        </p:spPr>
        <p:txBody>
          <a:bodyPr>
            <a:noAutofit/>
          </a:bodyPr>
          <a:lstStyle/>
          <a:p>
            <a:pPr algn="l"/>
            <a:r>
              <a:rPr lang="en-GB" sz="2600" b="1" i="0" u="none" strike="noStrike" baseline="0" dirty="0" err="1">
                <a:latin typeface="CMR12"/>
              </a:rPr>
              <a:t>Jefreys</a:t>
            </a:r>
            <a:r>
              <a:rPr lang="en-GB" sz="2600" b="1" i="0" u="none" strike="noStrike" baseline="0" dirty="0">
                <a:latin typeface="CMR12"/>
              </a:rPr>
              <a:t> prior </a:t>
            </a:r>
            <a:r>
              <a:rPr lang="en-GB" sz="2600" b="0" i="0" u="none" strike="noStrike" baseline="0" dirty="0">
                <a:latin typeface="CMR12"/>
              </a:rPr>
              <a:t>was designed to be a </a:t>
            </a:r>
            <a:r>
              <a:rPr lang="en-GB" sz="2600" b="1" i="0" u="none" strike="noStrike" baseline="0" dirty="0">
                <a:latin typeface="CMR12"/>
              </a:rPr>
              <a:t>non-informative prior </a:t>
            </a:r>
            <a:r>
              <a:rPr lang="en-GB" sz="2600" b="0" i="0" u="none" strike="noStrike" baseline="0" dirty="0">
                <a:latin typeface="CMR12"/>
              </a:rPr>
              <a:t>for the variable </a:t>
            </a:r>
            <a:r>
              <a:rPr lang="en-GB" sz="2600" b="1" i="0" u="none" strike="noStrike" baseline="0" dirty="0">
                <a:latin typeface="CMR12"/>
              </a:rPr>
              <a:t>theta</a:t>
            </a:r>
            <a:r>
              <a:rPr lang="en-GB" sz="2600" b="0" i="0" u="none" strike="noStrike" baseline="0" dirty="0">
                <a:latin typeface="CMR12"/>
              </a:rPr>
              <a:t>, </a:t>
            </a:r>
            <a:r>
              <a:rPr lang="en-US" sz="2600" b="0" i="0" u="none" strike="noStrike" baseline="0" dirty="0">
                <a:latin typeface="CMR12"/>
              </a:rPr>
              <a:t>that corresponds to a statistical model parametrized by theta</a:t>
            </a:r>
          </a:p>
          <a:p>
            <a:pPr algn="l"/>
            <a:r>
              <a:rPr lang="en-GB" sz="2600" b="0" i="0" u="none" strike="noStrike" baseline="0" dirty="0">
                <a:latin typeface="CMR12"/>
              </a:rPr>
              <a:t>The notion of being </a:t>
            </a:r>
            <a:r>
              <a:rPr lang="en-GB" sz="2600" b="1" i="0" u="none" strike="noStrike" baseline="0" dirty="0">
                <a:latin typeface="CMR12"/>
              </a:rPr>
              <a:t>non-informative</a:t>
            </a:r>
            <a:r>
              <a:rPr lang="en-GB" sz="2600" b="0" i="0" u="none" strike="noStrike" baseline="0" dirty="0">
                <a:latin typeface="CMR12"/>
              </a:rPr>
              <a:t>, in an informal sense of the term, is to </a:t>
            </a:r>
            <a:r>
              <a:rPr lang="en-GB" sz="2600" b="1" i="0" u="none" strike="noStrike" baseline="0" dirty="0">
                <a:latin typeface="CMR12"/>
              </a:rPr>
              <a:t>not prefer any value </a:t>
            </a:r>
            <a:r>
              <a:rPr lang="en-GB" sz="2600" b="0" i="0" u="none" strike="noStrike" baseline="0" dirty="0">
                <a:latin typeface="CMR12"/>
              </a:rPr>
              <a:t>of the parameter over another. One might then think a </a:t>
            </a:r>
            <a:r>
              <a:rPr lang="en-GB" sz="2600" b="1" i="0" u="none" strike="noStrike" baseline="0" dirty="0">
                <a:latin typeface="CMR12"/>
              </a:rPr>
              <a:t>uniform</a:t>
            </a:r>
            <a:r>
              <a:rPr lang="en-GB" sz="2600" b="0" i="0" u="none" strike="noStrike" baseline="0" dirty="0">
                <a:latin typeface="CMR12"/>
              </a:rPr>
              <a:t> prior is the way to go. </a:t>
            </a:r>
          </a:p>
          <a:p>
            <a:pPr algn="l"/>
            <a:r>
              <a:rPr lang="en-GB" sz="2600" b="0" i="0" u="none" strike="noStrike" baseline="0" dirty="0">
                <a:latin typeface="CMR12"/>
              </a:rPr>
              <a:t>But then, if we perform a </a:t>
            </a:r>
            <a:r>
              <a:rPr lang="en-GB" sz="2600" b="1" i="0" u="none" strike="noStrike" baseline="0" dirty="0">
                <a:latin typeface="CMR12"/>
              </a:rPr>
              <a:t>reparameterization</a:t>
            </a:r>
            <a:r>
              <a:rPr lang="en-GB" sz="2600" b="0" i="0" u="none" strike="noStrike" baseline="0" dirty="0">
                <a:latin typeface="CMR12"/>
              </a:rPr>
              <a:t>, the </a:t>
            </a:r>
            <a:r>
              <a:rPr lang="en-GB" sz="2600" b="1" i="0" u="none" strike="noStrike" baseline="0" dirty="0">
                <a:latin typeface="CMR12"/>
              </a:rPr>
              <a:t>prior</a:t>
            </a:r>
            <a:r>
              <a:rPr lang="en-GB" sz="2600" b="0" i="0" u="none" strike="noStrike" baseline="0" dirty="0">
                <a:latin typeface="CMR12"/>
              </a:rPr>
              <a:t> may no longer be </a:t>
            </a:r>
            <a:r>
              <a:rPr lang="en-GB" sz="2600" b="1" i="0" u="none" strike="noStrike" baseline="0" dirty="0">
                <a:latin typeface="CMR12"/>
              </a:rPr>
              <a:t>uniform</a:t>
            </a:r>
            <a:r>
              <a:rPr lang="en-GB" sz="2600" b="0" i="0" u="none" strike="noStrike" baseline="0" dirty="0">
                <a:latin typeface="CMR12"/>
              </a:rPr>
              <a:t>, so this </a:t>
            </a:r>
            <a:r>
              <a:rPr lang="en-GB" sz="2600" b="1" i="0" u="none" strike="noStrike" baseline="0" dirty="0">
                <a:latin typeface="CMR12"/>
              </a:rPr>
              <a:t>breaks our 1st attempt </a:t>
            </a:r>
            <a:r>
              <a:rPr lang="en-GB" sz="2600" b="0" i="0" u="none" strike="noStrike" baseline="0" dirty="0">
                <a:latin typeface="CMR12"/>
              </a:rPr>
              <a:t>of defining a non-informative prior</a:t>
            </a:r>
          </a:p>
          <a:p>
            <a:pPr algn="l"/>
            <a:r>
              <a:rPr lang="en-GB" sz="2600" b="0" i="0" u="none" strike="noStrike" baseline="0" dirty="0">
                <a:latin typeface="CMR12"/>
              </a:rPr>
              <a:t>The </a:t>
            </a:r>
            <a:r>
              <a:rPr lang="en-GB" sz="2600" b="0" i="0" u="none" strike="noStrike" baseline="0" dirty="0" err="1">
                <a:latin typeface="CMR12"/>
              </a:rPr>
              <a:t>Jefreys</a:t>
            </a:r>
            <a:r>
              <a:rPr lang="en-GB" sz="2600" b="0" i="0" u="none" strike="noStrike" baseline="0" dirty="0">
                <a:latin typeface="CMR12"/>
              </a:rPr>
              <a:t> prior provides a </a:t>
            </a:r>
            <a:r>
              <a:rPr lang="en-GB" sz="2600" b="1" i="0" u="none" strike="noStrike" baseline="0" dirty="0">
                <a:latin typeface="CMR12"/>
              </a:rPr>
              <a:t>resolution to this</a:t>
            </a:r>
            <a:r>
              <a:rPr lang="en-GB" sz="2600" b="0" i="0" u="none" strike="noStrike" baseline="0" dirty="0">
                <a:latin typeface="CMR12"/>
              </a:rPr>
              <a:t> through its </a:t>
            </a:r>
            <a:r>
              <a:rPr lang="en-GB" sz="2600" b="1" i="0" u="none" strike="noStrike" baseline="0" dirty="0">
                <a:latin typeface="CMR12"/>
              </a:rPr>
              <a:t>reparameterization invariance property</a:t>
            </a:r>
            <a:r>
              <a:rPr lang="en-GB" sz="2600" b="0" i="0" u="none" strike="noStrike" baseline="0" dirty="0">
                <a:latin typeface="CMR12"/>
              </a:rPr>
              <a:t>, the </a:t>
            </a:r>
            <a:r>
              <a:rPr lang="en-GB" sz="2600" b="1" i="0" u="none" strike="noStrike" baseline="0" dirty="0">
                <a:latin typeface="CMR12"/>
              </a:rPr>
              <a:t>proof</a:t>
            </a:r>
            <a:r>
              <a:rPr lang="en-GB" sz="2600" b="0" i="0" u="none" strike="noStrike" baseline="0" dirty="0">
                <a:latin typeface="CMR12"/>
              </a:rPr>
              <a:t> of which is discussed in the next subsection. </a:t>
            </a:r>
          </a:p>
          <a:p>
            <a:pPr algn="l"/>
            <a:r>
              <a:rPr lang="en-GB" sz="2600" b="0" i="0" u="none" strike="noStrike" baseline="0" dirty="0">
                <a:latin typeface="CMR12"/>
              </a:rPr>
              <a:t>The </a:t>
            </a:r>
            <a:r>
              <a:rPr lang="en-GB" sz="2600" b="1" i="0" u="none" strike="noStrike" baseline="0" dirty="0">
                <a:latin typeface="CMR12"/>
              </a:rPr>
              <a:t>definition</a:t>
            </a:r>
            <a:r>
              <a:rPr lang="en-GB" sz="2600" b="0" i="0" u="none" strike="noStrike" baseline="0" dirty="0">
                <a:latin typeface="CMR12"/>
              </a:rPr>
              <a:t> of the </a:t>
            </a:r>
            <a:r>
              <a:rPr lang="en-GB" sz="2600" b="0" i="0" u="none" strike="noStrike" baseline="0" dirty="0" err="1">
                <a:latin typeface="CMR12"/>
              </a:rPr>
              <a:t>Jefreys</a:t>
            </a:r>
            <a:r>
              <a:rPr lang="en-GB" sz="2600" b="0" i="0" u="none" strike="noStrike" baseline="0" dirty="0">
                <a:latin typeface="CMR12"/>
              </a:rPr>
              <a:t> prior in terms of the </a:t>
            </a:r>
            <a:r>
              <a:rPr lang="en-GB" sz="2600" b="1" i="0" u="none" strike="noStrike" baseline="0" dirty="0">
                <a:latin typeface="CMR12"/>
              </a:rPr>
              <a:t>Fisher information </a:t>
            </a:r>
            <a:r>
              <a:rPr lang="en-GB" sz="2600" b="0" i="0" u="none" strike="noStrike" baseline="0" dirty="0">
                <a:latin typeface="CMR12"/>
              </a:rPr>
              <a:t>relates the </a:t>
            </a:r>
            <a:r>
              <a:rPr lang="en-GB" sz="2600" b="1" i="0" u="none" strike="noStrike" baseline="0" dirty="0">
                <a:latin typeface="CMR12"/>
              </a:rPr>
              <a:t>construction</a:t>
            </a:r>
            <a:r>
              <a:rPr lang="en-GB" sz="2600" b="0" i="0" u="none" strike="noStrike" baseline="0" dirty="0">
                <a:latin typeface="CMR12"/>
              </a:rPr>
              <a:t> of the </a:t>
            </a:r>
            <a:r>
              <a:rPr lang="en-GB" sz="2600" b="1" i="0" u="none" strike="noStrike" baseline="0" dirty="0">
                <a:latin typeface="CMR12"/>
              </a:rPr>
              <a:t>prior</a:t>
            </a:r>
            <a:r>
              <a:rPr lang="en-GB" sz="2600" b="0" i="0" u="none" strike="noStrike" baseline="0" dirty="0">
                <a:latin typeface="CMR12"/>
              </a:rPr>
              <a:t> distribution to the </a:t>
            </a:r>
            <a:r>
              <a:rPr lang="en-GB" sz="2600" b="1" i="0" u="none" strike="noStrike" baseline="0" dirty="0">
                <a:latin typeface="CMR12"/>
              </a:rPr>
              <a:t>likelihood</a:t>
            </a:r>
            <a:r>
              <a:rPr lang="en-GB" sz="2600" b="0" i="0" u="none" strike="noStrike" baseline="0" dirty="0">
                <a:latin typeface="CMR12"/>
              </a:rPr>
              <a:t> function. In this subsection we discuss in more detail how this is accomplished, as well as how this is conceptually related to the </a:t>
            </a:r>
            <a:r>
              <a:rPr lang="en-GB" sz="2600" b="1" i="0" u="none" strike="noStrike" baseline="0" dirty="0">
                <a:latin typeface="CMR12"/>
              </a:rPr>
              <a:t>frequentist concept </a:t>
            </a:r>
            <a:r>
              <a:rPr lang="en-GB" sz="2600" b="0" i="0" u="none" strike="noStrike" baseline="0" dirty="0">
                <a:latin typeface="CMR12"/>
              </a:rPr>
              <a:t>of maximum likelihood estimation.</a:t>
            </a:r>
            <a:endParaRPr lang="en-US" sz="2600" dirty="0"/>
          </a:p>
        </p:txBody>
      </p:sp>
    </p:spTree>
    <p:extLst>
      <p:ext uri="{BB962C8B-B14F-4D97-AF65-F5344CB8AC3E}">
        <p14:creationId xmlns:p14="http://schemas.microsoft.com/office/powerpoint/2010/main" val="385409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dirty="0"/>
              <a:t>Choice of </a:t>
            </a:r>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525484"/>
            <a:ext cx="12005605" cy="6094488"/>
          </a:xfrm>
        </p:spPr>
        <p:txBody>
          <a:bodyPr>
            <a:normAutofit/>
          </a:bodyPr>
          <a:lstStyle/>
          <a:p>
            <a:r>
              <a:rPr lang="en-US" sz="2300" dirty="0"/>
              <a:t>Why we have chosen sqrt of FI, not another function? I^-0.5 is standard deviation of MLE, which characterizes </a:t>
            </a:r>
            <a:r>
              <a:rPr lang="en-US" sz="2300" dirty="0" err="1"/>
              <a:t>uncert</a:t>
            </a:r>
            <a:r>
              <a:rPr lang="en-US" sz="2300" dirty="0"/>
              <a:t> in estimate, radius of </a:t>
            </a:r>
            <a:r>
              <a:rPr lang="en-US" sz="2300" dirty="0" err="1"/>
              <a:t>uncer</a:t>
            </a:r>
            <a:r>
              <a:rPr lang="en-US" sz="2300" dirty="0"/>
              <a:t> and in the same units as theta</a:t>
            </a:r>
          </a:p>
          <a:p>
            <a:r>
              <a:rPr lang="en-US" sz="2300" dirty="0"/>
              <a:t>Inverse of Jeffreys prior I^-0.5 is a measure of uncertainty (std), if it is large then high uncertainty, if           is large, then low uncertainty </a:t>
            </a:r>
          </a:p>
          <a:p>
            <a:r>
              <a:rPr lang="en-US" sz="2300" dirty="0"/>
              <a:t>We give less weight to theta’s whose fisher information is small (likelihood is small given this theta)</a:t>
            </a:r>
          </a:p>
          <a:p>
            <a:r>
              <a:rPr lang="en-US" sz="2300" dirty="0"/>
              <a:t>We give more weighting to theta’s whose I is large, so that they are informative priors</a:t>
            </a:r>
          </a:p>
          <a:p>
            <a:pPr algn="l"/>
            <a:r>
              <a:rPr lang="en-GB" sz="2300" b="0" i="0" u="none" strike="noStrike" baseline="0" dirty="0">
                <a:latin typeface="CMR12"/>
              </a:rPr>
              <a:t>When we </a:t>
            </a:r>
            <a:r>
              <a:rPr lang="en-GB" sz="2300" b="1" i="0" u="none" strike="noStrike" baseline="0" dirty="0">
                <a:latin typeface="CMR12"/>
              </a:rPr>
              <a:t>compare</a:t>
            </a:r>
            <a:r>
              <a:rPr lang="en-GB" sz="2300" b="0" i="0" u="none" strike="noStrike" baseline="0" dirty="0">
                <a:latin typeface="CMR12"/>
              </a:rPr>
              <a:t> </a:t>
            </a:r>
            <a:r>
              <a:rPr lang="en-GB" sz="2300" b="1" i="0" u="none" strike="noStrike" baseline="0" dirty="0">
                <a:latin typeface="CMR12"/>
              </a:rPr>
              <a:t>how much weight </a:t>
            </a:r>
          </a:p>
          <a:p>
            <a:pPr marL="0" indent="0" algn="l">
              <a:buNone/>
            </a:pPr>
            <a:r>
              <a:rPr lang="en-GB" sz="2300" b="0" i="0" u="none" strike="noStrike" baseline="0" dirty="0">
                <a:latin typeface="CMR12"/>
              </a:rPr>
              <a:t>should be given to </a:t>
            </a:r>
            <a:r>
              <a:rPr lang="en-GB" sz="2300" b="1" i="0" u="none" strike="noStrike" baseline="0" dirty="0">
                <a:latin typeface="CMR12"/>
              </a:rPr>
              <a:t>theta</a:t>
            </a:r>
            <a:r>
              <a:rPr lang="en-GB" sz="2300" b="0" i="0" u="none" strike="noStrike" baseline="0" dirty="0">
                <a:latin typeface="CMR12"/>
              </a:rPr>
              <a:t> at different locations</a:t>
            </a:r>
          </a:p>
          <a:p>
            <a:pPr marL="0" indent="0" algn="l">
              <a:buNone/>
            </a:pPr>
            <a:r>
              <a:rPr lang="en-GB" sz="2300" b="0" i="0" u="none" strike="noStrike" baseline="0" dirty="0">
                <a:latin typeface="CMR12"/>
              </a:rPr>
              <a:t>along the real line, we are somehow compare</a:t>
            </a:r>
          </a:p>
          <a:p>
            <a:pPr marL="0" indent="0" algn="l">
              <a:buNone/>
            </a:pPr>
            <a:r>
              <a:rPr lang="en-GB" sz="2300" b="0" i="0" u="none" strike="noStrike" baseline="0" dirty="0">
                <a:latin typeface="CMR12"/>
              </a:rPr>
              <a:t> </a:t>
            </a:r>
            <a:r>
              <a:rPr lang="en-GB" sz="2300" b="1" i="0" u="none" strike="noStrike" baseline="0" dirty="0">
                <a:latin typeface="CMR12"/>
              </a:rPr>
              <a:t>how useful </a:t>
            </a:r>
            <a:r>
              <a:rPr lang="en-GB" sz="2300" b="0" i="0" u="none" strike="noStrike" baseline="0" dirty="0">
                <a:latin typeface="CMR12"/>
              </a:rPr>
              <a:t>is the sample </a:t>
            </a:r>
            <a:r>
              <a:rPr lang="en-GB" sz="2300" b="1" i="0" u="none" strike="noStrike" baseline="0" dirty="0">
                <a:latin typeface="CMR12"/>
              </a:rPr>
              <a:t>info</a:t>
            </a:r>
            <a:r>
              <a:rPr lang="en-GB" sz="2300" b="0" i="0" u="none" strike="noStrike" baseline="0" dirty="0">
                <a:latin typeface="CMR12"/>
              </a:rPr>
              <a:t> at part </a:t>
            </a:r>
            <a:r>
              <a:rPr lang="en-GB" sz="2300" b="0" i="0" u="none" strike="noStrike" baseline="0" dirty="0" err="1">
                <a:latin typeface="CMR12"/>
              </a:rPr>
              <a:t>loc</a:t>
            </a:r>
            <a:r>
              <a:rPr lang="en-GB" sz="2300" b="0" i="0" u="none" strike="noStrike" baseline="0" dirty="0">
                <a:latin typeface="CMR12"/>
              </a:rPr>
              <a:t>,</a:t>
            </a:r>
          </a:p>
          <a:p>
            <a:pPr algn="l"/>
            <a:r>
              <a:rPr lang="en-GB" sz="2300" b="0" i="0" u="none" strike="noStrike" baseline="0" dirty="0">
                <a:latin typeface="CMR12"/>
              </a:rPr>
              <a:t> </a:t>
            </a:r>
            <a:r>
              <a:rPr lang="en-US" sz="2300" b="0" i="0" u="none" strike="noStrike" baseline="0" dirty="0">
                <a:latin typeface="CMR12"/>
              </a:rPr>
              <a:t>One </a:t>
            </a:r>
            <a:r>
              <a:rPr lang="en-GB" sz="2300" b="0" i="0" u="none" strike="noStrike" baseline="0" dirty="0">
                <a:latin typeface="CMR12"/>
              </a:rPr>
              <a:t>metric is by considering the </a:t>
            </a:r>
            <a:r>
              <a:rPr lang="en-GB" sz="2300" b="1" i="0" u="none" strike="noStrike" baseline="0" dirty="0">
                <a:latin typeface="CMR12"/>
              </a:rPr>
              <a:t>radius</a:t>
            </a:r>
          </a:p>
          <a:p>
            <a:pPr marL="0" indent="0" algn="l">
              <a:buNone/>
            </a:pPr>
            <a:r>
              <a:rPr lang="en-GB" sz="2300" b="1" i="0" u="none" strike="noStrike" baseline="0" dirty="0">
                <a:latin typeface="CMR12"/>
              </a:rPr>
              <a:t>of </a:t>
            </a:r>
            <a:r>
              <a:rPr lang="en-GB" sz="2300" b="1" i="0" u="none" strike="noStrike" baseline="0" dirty="0" err="1">
                <a:latin typeface="CMR12"/>
              </a:rPr>
              <a:t>uncert</a:t>
            </a:r>
            <a:r>
              <a:rPr lang="en-GB" sz="2300" b="1" i="0" u="none" strike="noStrike" baseline="0" dirty="0">
                <a:latin typeface="CMR12"/>
              </a:rPr>
              <a:t>,</a:t>
            </a:r>
            <a:r>
              <a:rPr lang="en-GB" sz="2300" b="0" i="0" u="none" strike="noStrike" baseline="0" dirty="0">
                <a:latin typeface="CMR12"/>
              </a:rPr>
              <a:t> and then </a:t>
            </a:r>
            <a:r>
              <a:rPr lang="en-GB" sz="2300" b="1" i="0" u="none" strike="noStrike" baseline="0" dirty="0">
                <a:latin typeface="CMR12"/>
              </a:rPr>
              <a:t>weighting</a:t>
            </a:r>
            <a:r>
              <a:rPr lang="en-GB" sz="2300" b="0" i="0" u="none" strike="noStrike" baseline="0" dirty="0">
                <a:latin typeface="CMR12"/>
              </a:rPr>
              <a:t> it by the inverse</a:t>
            </a:r>
          </a:p>
          <a:p>
            <a:pPr marL="0" indent="0" algn="l">
              <a:buNone/>
            </a:pPr>
            <a:r>
              <a:rPr lang="en-GB" sz="2300" b="0" i="0" u="none" strike="noStrike" baseline="0" dirty="0">
                <a:latin typeface="CMR12"/>
              </a:rPr>
              <a:t> of this radius. The reciprocal of the </a:t>
            </a:r>
            <a:r>
              <a:rPr lang="en-GB" sz="2300" b="0" i="0" u="none" strike="noStrike" baseline="0" dirty="0" err="1">
                <a:latin typeface="CMR12"/>
              </a:rPr>
              <a:t>Jefreys</a:t>
            </a:r>
            <a:r>
              <a:rPr lang="en-GB" sz="2300" b="0" i="0" u="none" strike="noStrike" baseline="0" dirty="0">
                <a:latin typeface="CMR12"/>
              </a:rPr>
              <a:t> prior weighting is a concrete measure of the radius of </a:t>
            </a:r>
            <a:r>
              <a:rPr lang="en-US" sz="2300" b="0" i="0" u="none" strike="noStrike" baseline="0" dirty="0">
                <a:latin typeface="CMR12"/>
              </a:rPr>
              <a:t>uncertainty of the MLE</a:t>
            </a:r>
            <a:endParaRPr lang="en-US" sz="2300" dirty="0"/>
          </a:p>
        </p:txBody>
      </p:sp>
      <p:pic>
        <p:nvPicPr>
          <p:cNvPr id="5" name="Picture 4">
            <a:extLst>
              <a:ext uri="{FF2B5EF4-FFF2-40B4-BE49-F238E27FC236}">
                <a16:creationId xmlns:a16="http://schemas.microsoft.com/office/drawing/2014/main" id="{BD5DEABE-22D7-4D30-8AAA-1EFC45DC4B7D}"/>
              </a:ext>
            </a:extLst>
          </p:cNvPr>
          <p:cNvPicPr>
            <a:picLocks noChangeAspect="1"/>
          </p:cNvPicPr>
          <p:nvPr/>
        </p:nvPicPr>
        <p:blipFill>
          <a:blip r:embed="rId2"/>
          <a:stretch>
            <a:fillRect/>
          </a:stretch>
        </p:blipFill>
        <p:spPr>
          <a:xfrm>
            <a:off x="5714586" y="3154017"/>
            <a:ext cx="6292460" cy="2747799"/>
          </a:xfrm>
          <a:prstGeom prst="rect">
            <a:avLst/>
          </a:prstGeom>
        </p:spPr>
      </p:pic>
      <p:pic>
        <p:nvPicPr>
          <p:cNvPr id="6" name="Picture 5">
            <a:extLst>
              <a:ext uri="{FF2B5EF4-FFF2-40B4-BE49-F238E27FC236}">
                <a16:creationId xmlns:a16="http://schemas.microsoft.com/office/drawing/2014/main" id="{E21B4445-29F7-4A8B-A6FA-64ED1023AC8A}"/>
              </a:ext>
            </a:extLst>
          </p:cNvPr>
          <p:cNvPicPr>
            <a:picLocks noChangeAspect="1"/>
          </p:cNvPicPr>
          <p:nvPr/>
        </p:nvPicPr>
        <p:blipFill>
          <a:blip r:embed="rId3"/>
          <a:stretch>
            <a:fillRect/>
          </a:stretch>
        </p:blipFill>
        <p:spPr>
          <a:xfrm>
            <a:off x="2208350" y="77027"/>
            <a:ext cx="892658" cy="494395"/>
          </a:xfrm>
          <a:prstGeom prst="rect">
            <a:avLst/>
          </a:prstGeom>
          <a:ln>
            <a:solidFill>
              <a:schemeClr val="tx1"/>
            </a:solidFill>
          </a:ln>
        </p:spPr>
      </p:pic>
      <p:pic>
        <p:nvPicPr>
          <p:cNvPr id="8" name="Picture 7">
            <a:extLst>
              <a:ext uri="{FF2B5EF4-FFF2-40B4-BE49-F238E27FC236}">
                <a16:creationId xmlns:a16="http://schemas.microsoft.com/office/drawing/2014/main" id="{71D0C4E7-2163-4FEA-BDBD-44479D85BFBE}"/>
              </a:ext>
            </a:extLst>
          </p:cNvPr>
          <p:cNvPicPr>
            <a:picLocks noChangeAspect="1"/>
          </p:cNvPicPr>
          <p:nvPr/>
        </p:nvPicPr>
        <p:blipFill>
          <a:blip r:embed="rId3"/>
          <a:stretch>
            <a:fillRect/>
          </a:stretch>
        </p:blipFill>
        <p:spPr>
          <a:xfrm>
            <a:off x="624715" y="1585841"/>
            <a:ext cx="620989" cy="343932"/>
          </a:xfrm>
          <a:prstGeom prst="rect">
            <a:avLst/>
          </a:prstGeom>
          <a:ln>
            <a:solidFill>
              <a:schemeClr val="tx1"/>
            </a:solidFill>
          </a:ln>
        </p:spPr>
      </p:pic>
    </p:spTree>
    <p:extLst>
      <p:ext uri="{BB962C8B-B14F-4D97-AF65-F5344CB8AC3E}">
        <p14:creationId xmlns:p14="http://schemas.microsoft.com/office/powerpoint/2010/main" val="2254559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dirty="0"/>
              <a:t>Interpretation of I(theta) – Fisher information</a:t>
            </a:r>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58004"/>
            <a:ext cx="12005605" cy="6094488"/>
          </a:xfrm>
        </p:spPr>
        <p:txBody>
          <a:bodyPr>
            <a:normAutofit/>
          </a:bodyPr>
          <a:lstStyle/>
          <a:p>
            <a:r>
              <a:rPr lang="en-US" sz="2400" dirty="0"/>
              <a:t>1</a:t>
            </a:r>
            <a:r>
              <a:rPr lang="en-US" sz="2400" baseline="30000" dirty="0"/>
              <a:t>st</a:t>
            </a:r>
            <a:r>
              <a:rPr lang="en-US" sz="2400" dirty="0"/>
              <a:t> </a:t>
            </a:r>
            <a:r>
              <a:rPr lang="en-US" sz="2400" b="1" dirty="0"/>
              <a:t>definition</a:t>
            </a:r>
            <a:r>
              <a:rPr lang="en-US" sz="2400" dirty="0"/>
              <a:t> is telling </a:t>
            </a:r>
            <a:r>
              <a:rPr lang="en-US" sz="2400" b="1" dirty="0"/>
              <a:t>how sensitive </a:t>
            </a:r>
            <a:r>
              <a:rPr lang="en-US" sz="2400" dirty="0"/>
              <a:t>on avg the likelihood</a:t>
            </a:r>
          </a:p>
          <a:p>
            <a:pPr marL="0" indent="0">
              <a:buNone/>
            </a:pPr>
            <a:r>
              <a:rPr lang="en-US" sz="2400" dirty="0"/>
              <a:t>Or probability  of data to particular value of theta (like how probability of data changes when we slightly change parameter value… square to account for neg/pos changes, so that we work with absolute changes, and Exp is for averaging for all points X</a:t>
            </a:r>
          </a:p>
          <a:p>
            <a:pPr algn="l"/>
            <a:r>
              <a:rPr lang="en-GB" sz="2400" b="0" i="0" u="none" strike="noStrike" baseline="0" dirty="0"/>
              <a:t>This is some metric of the effect of a marginal change of theta  to the log </a:t>
            </a:r>
            <a:r>
              <a:rPr lang="en-GB" sz="2400" b="0" i="0" u="none" strike="noStrike" baseline="0" dirty="0" err="1"/>
              <a:t>likehood</a:t>
            </a:r>
            <a:r>
              <a:rPr lang="en-GB" sz="2400" b="0" i="0" u="none" strike="noStrike" baseline="0" dirty="0"/>
              <a:t> function as a whole, over the different possible values of Xi. </a:t>
            </a:r>
            <a:r>
              <a:rPr lang="en-US" sz="2400" b="0" i="0" u="none" strike="noStrike" baseline="0" dirty="0"/>
              <a:t>Taking the expectation </a:t>
            </a:r>
            <a:r>
              <a:rPr lang="en-GB" sz="2400" b="0" i="0" u="none" strike="noStrike" baseline="0" dirty="0"/>
              <a:t>squared is also a common technique in statistics in order to account for both positive and negative </a:t>
            </a:r>
            <a:r>
              <a:rPr lang="en-US" sz="2400" b="0" i="0" u="none" strike="noStrike" baseline="0" dirty="0"/>
              <a:t>changes.</a:t>
            </a:r>
          </a:p>
          <a:p>
            <a:pPr algn="l"/>
            <a:r>
              <a:rPr lang="en-US" sz="2400" dirty="0"/>
              <a:t>We now consider                  which equals to                            like d^2E/d(0^2)=I, then multiply both sides by (delta(theta))^2 and get expected change in likelihood^2; if we keep RHS constant        will be proportional to              . For ex if we need twice as much change in theta to achieve the same effect to the log likelihood function amount of information is only half, </a:t>
            </a:r>
            <a:r>
              <a:rPr lang="en-US" sz="2400" b="1" dirty="0"/>
              <a:t>meaning</a:t>
            </a:r>
            <a:r>
              <a:rPr lang="en-US" sz="2400" dirty="0"/>
              <a:t> that             </a:t>
            </a:r>
            <a:r>
              <a:rPr lang="en-GB" sz="2400" dirty="0"/>
              <a:t>is a </a:t>
            </a:r>
            <a:r>
              <a:rPr lang="en-GB" sz="2400" b="1" dirty="0"/>
              <a:t>measure</a:t>
            </a:r>
            <a:r>
              <a:rPr lang="en-GB" sz="2400" dirty="0"/>
              <a:t> of information </a:t>
            </a:r>
            <a:r>
              <a:rPr lang="en-GB" sz="2400" b="1" dirty="0"/>
              <a:t>compatible in scale </a:t>
            </a:r>
            <a:r>
              <a:rPr lang="en-GB" sz="2400" dirty="0"/>
              <a:t>with this </a:t>
            </a:r>
            <a:r>
              <a:rPr lang="en-GB" sz="2400" b="1" dirty="0"/>
              <a:t>distance</a:t>
            </a:r>
            <a:r>
              <a:rPr lang="en-GB" sz="2400" dirty="0"/>
              <a:t> interpretation</a:t>
            </a:r>
          </a:p>
          <a:p>
            <a:pPr algn="l"/>
            <a:r>
              <a:rPr lang="en-US" sz="2100" b="0" i="0" u="none" strike="noStrike" baseline="0" dirty="0"/>
              <a:t>2</a:t>
            </a:r>
            <a:r>
              <a:rPr lang="en-GB" sz="2100" baseline="30000" dirty="0" err="1"/>
              <a:t>nd</a:t>
            </a:r>
            <a:r>
              <a:rPr lang="en-GB" sz="2100" dirty="0"/>
              <a:t> definition (2</a:t>
            </a:r>
            <a:r>
              <a:rPr lang="en-GB" sz="2100" baseline="30000" dirty="0"/>
              <a:t>nd</a:t>
            </a:r>
            <a:r>
              <a:rPr lang="en-GB" sz="2100" dirty="0"/>
              <a:t> derivative is about </a:t>
            </a:r>
            <a:r>
              <a:rPr lang="en-GB" sz="2100" b="1" dirty="0"/>
              <a:t>curvature</a:t>
            </a:r>
            <a:r>
              <a:rPr lang="en-GB" sz="2100" dirty="0"/>
              <a:t> in </a:t>
            </a:r>
            <a:r>
              <a:rPr lang="en-GB" sz="2100" dirty="0" err="1"/>
              <a:t>func</a:t>
            </a:r>
            <a:r>
              <a:rPr lang="en-GB" sz="2100" dirty="0"/>
              <a:t>), if the </a:t>
            </a:r>
            <a:r>
              <a:rPr lang="en-GB" sz="2100" dirty="0" err="1"/>
              <a:t>distrib</a:t>
            </a:r>
            <a:r>
              <a:rPr lang="en-GB" sz="2100" dirty="0"/>
              <a:t> is </a:t>
            </a:r>
            <a:r>
              <a:rPr lang="en-GB" sz="2100" b="1" dirty="0"/>
              <a:t>more curved</a:t>
            </a:r>
            <a:r>
              <a:rPr lang="en-GB" sz="2100" dirty="0"/>
              <a:t>, then it will be assigned </a:t>
            </a:r>
            <a:r>
              <a:rPr lang="en-GB" sz="2100" b="1" dirty="0"/>
              <a:t>higher Fisher info </a:t>
            </a:r>
            <a:r>
              <a:rPr lang="en-GB" sz="2100" dirty="0"/>
              <a:t>and thus </a:t>
            </a:r>
            <a:r>
              <a:rPr lang="en-GB" sz="2100" b="1" dirty="0"/>
              <a:t>higher Jeffreys prior </a:t>
            </a:r>
            <a:r>
              <a:rPr lang="en-GB" sz="2100" dirty="0"/>
              <a:t>weighting,-having </a:t>
            </a:r>
            <a:r>
              <a:rPr lang="en-GB" sz="2100" b="1" dirty="0"/>
              <a:t>quickly-changing </a:t>
            </a:r>
            <a:r>
              <a:rPr lang="en-GB" sz="2100" b="1" dirty="0" err="1"/>
              <a:t>likelih</a:t>
            </a:r>
            <a:r>
              <a:rPr lang="en-GB" sz="2100" b="1" dirty="0"/>
              <a:t> </a:t>
            </a:r>
            <a:r>
              <a:rPr lang="en-GB" sz="2100" dirty="0" err="1"/>
              <a:t>func</a:t>
            </a:r>
            <a:r>
              <a:rPr lang="en-GB" sz="2100" dirty="0"/>
              <a:t> for </a:t>
            </a:r>
            <a:r>
              <a:rPr lang="en-GB" sz="2100" b="1" dirty="0"/>
              <a:t>diff</a:t>
            </a:r>
            <a:r>
              <a:rPr lang="en-GB" sz="2100" dirty="0"/>
              <a:t> but </a:t>
            </a:r>
            <a:r>
              <a:rPr lang="en-GB" sz="2100" b="1" dirty="0"/>
              <a:t>close</a:t>
            </a:r>
            <a:r>
              <a:rPr lang="en-GB" sz="2100" dirty="0"/>
              <a:t> values of theta allows us to </a:t>
            </a:r>
            <a:r>
              <a:rPr lang="en-GB" sz="2100" b="1" dirty="0"/>
              <a:t>more accurately pin down </a:t>
            </a:r>
            <a:r>
              <a:rPr lang="en-GB" sz="2100" dirty="0"/>
              <a:t>correct value of theta from the samples, hence I (FI) is </a:t>
            </a:r>
            <a:r>
              <a:rPr lang="en-GB" sz="2100" b="1" dirty="0"/>
              <a:t>greater</a:t>
            </a:r>
            <a:r>
              <a:rPr lang="en-GB" sz="2100" dirty="0"/>
              <a:t> where marginal changes to theta has </a:t>
            </a:r>
            <a:r>
              <a:rPr lang="en-GB" sz="2100" b="1" dirty="0"/>
              <a:t>larger change </a:t>
            </a:r>
            <a:r>
              <a:rPr lang="en-GB" sz="2100" dirty="0"/>
              <a:t>to </a:t>
            </a:r>
            <a:r>
              <a:rPr lang="en-GB" sz="2100" b="1" dirty="0" err="1"/>
              <a:t>lik</a:t>
            </a:r>
            <a:r>
              <a:rPr lang="en-GB" sz="2100" b="1" dirty="0"/>
              <a:t> </a:t>
            </a:r>
            <a:r>
              <a:rPr lang="en-GB" sz="2100" b="1" dirty="0" err="1"/>
              <a:t>func</a:t>
            </a:r>
            <a:r>
              <a:rPr lang="en-GB" sz="2100" dirty="0"/>
              <a:t>, sim to 1</a:t>
            </a:r>
            <a:r>
              <a:rPr lang="en-GB" sz="2100" baseline="30000" dirty="0"/>
              <a:t>st</a:t>
            </a:r>
            <a:r>
              <a:rPr lang="en-GB" sz="2100" dirty="0"/>
              <a:t> d</a:t>
            </a:r>
          </a:p>
        </p:txBody>
      </p:sp>
      <p:pic>
        <p:nvPicPr>
          <p:cNvPr id="4" name="Picture 3">
            <a:extLst>
              <a:ext uri="{FF2B5EF4-FFF2-40B4-BE49-F238E27FC236}">
                <a16:creationId xmlns:a16="http://schemas.microsoft.com/office/drawing/2014/main" id="{B4F0000C-0875-4067-97A3-8C4C9E098B76}"/>
              </a:ext>
            </a:extLst>
          </p:cNvPr>
          <p:cNvPicPr>
            <a:picLocks noChangeAspect="1"/>
          </p:cNvPicPr>
          <p:nvPr/>
        </p:nvPicPr>
        <p:blipFill>
          <a:blip r:embed="rId2"/>
          <a:stretch>
            <a:fillRect/>
          </a:stretch>
        </p:blipFill>
        <p:spPr>
          <a:xfrm>
            <a:off x="7648990" y="498420"/>
            <a:ext cx="4476750" cy="638175"/>
          </a:xfrm>
          <a:prstGeom prst="rect">
            <a:avLst/>
          </a:prstGeom>
          <a:ln>
            <a:solidFill>
              <a:schemeClr val="tx1"/>
            </a:solidFill>
          </a:ln>
        </p:spPr>
      </p:pic>
      <p:pic>
        <p:nvPicPr>
          <p:cNvPr id="5" name="Picture 4">
            <a:extLst>
              <a:ext uri="{FF2B5EF4-FFF2-40B4-BE49-F238E27FC236}">
                <a16:creationId xmlns:a16="http://schemas.microsoft.com/office/drawing/2014/main" id="{ED1CC870-489A-41FE-B4E8-F68DF851E57A}"/>
              </a:ext>
            </a:extLst>
          </p:cNvPr>
          <p:cNvPicPr>
            <a:picLocks noChangeAspect="1"/>
          </p:cNvPicPr>
          <p:nvPr/>
        </p:nvPicPr>
        <p:blipFill>
          <a:blip r:embed="rId3"/>
          <a:stretch>
            <a:fillRect/>
          </a:stretch>
        </p:blipFill>
        <p:spPr>
          <a:xfrm>
            <a:off x="2627864" y="3349694"/>
            <a:ext cx="1072541" cy="294654"/>
          </a:xfrm>
          <a:prstGeom prst="rect">
            <a:avLst/>
          </a:prstGeom>
        </p:spPr>
      </p:pic>
      <p:pic>
        <p:nvPicPr>
          <p:cNvPr id="6" name="Picture 5">
            <a:extLst>
              <a:ext uri="{FF2B5EF4-FFF2-40B4-BE49-F238E27FC236}">
                <a16:creationId xmlns:a16="http://schemas.microsoft.com/office/drawing/2014/main" id="{D3E723FD-CC37-489F-A1BE-FF03C1BF4FFA}"/>
              </a:ext>
            </a:extLst>
          </p:cNvPr>
          <p:cNvPicPr>
            <a:picLocks noChangeAspect="1"/>
          </p:cNvPicPr>
          <p:nvPr/>
        </p:nvPicPr>
        <p:blipFill>
          <a:blip r:embed="rId4"/>
          <a:stretch>
            <a:fillRect/>
          </a:stretch>
        </p:blipFill>
        <p:spPr>
          <a:xfrm>
            <a:off x="5785609" y="3400631"/>
            <a:ext cx="1701870" cy="336038"/>
          </a:xfrm>
          <a:prstGeom prst="rect">
            <a:avLst/>
          </a:prstGeom>
        </p:spPr>
      </p:pic>
      <p:pic>
        <p:nvPicPr>
          <p:cNvPr id="7" name="Picture 6">
            <a:extLst>
              <a:ext uri="{FF2B5EF4-FFF2-40B4-BE49-F238E27FC236}">
                <a16:creationId xmlns:a16="http://schemas.microsoft.com/office/drawing/2014/main" id="{1FF2A842-05AB-411C-8636-82942228C1B9}"/>
              </a:ext>
            </a:extLst>
          </p:cNvPr>
          <p:cNvPicPr>
            <a:picLocks noChangeAspect="1"/>
          </p:cNvPicPr>
          <p:nvPr/>
        </p:nvPicPr>
        <p:blipFill>
          <a:blip r:embed="rId5"/>
          <a:stretch>
            <a:fillRect/>
          </a:stretch>
        </p:blipFill>
        <p:spPr>
          <a:xfrm>
            <a:off x="1532282" y="4087053"/>
            <a:ext cx="381000" cy="247650"/>
          </a:xfrm>
          <a:prstGeom prst="rect">
            <a:avLst/>
          </a:prstGeom>
        </p:spPr>
      </p:pic>
      <p:pic>
        <p:nvPicPr>
          <p:cNvPr id="8" name="Picture 7">
            <a:extLst>
              <a:ext uri="{FF2B5EF4-FFF2-40B4-BE49-F238E27FC236}">
                <a16:creationId xmlns:a16="http://schemas.microsoft.com/office/drawing/2014/main" id="{366CB6FE-17FF-4922-A5A2-E4E4C12EF657}"/>
              </a:ext>
            </a:extLst>
          </p:cNvPr>
          <p:cNvPicPr>
            <a:picLocks noChangeAspect="1"/>
          </p:cNvPicPr>
          <p:nvPr/>
        </p:nvPicPr>
        <p:blipFill>
          <a:blip r:embed="rId6"/>
          <a:stretch>
            <a:fillRect/>
          </a:stretch>
        </p:blipFill>
        <p:spPr>
          <a:xfrm>
            <a:off x="4868309" y="4046261"/>
            <a:ext cx="763865" cy="351620"/>
          </a:xfrm>
          <a:prstGeom prst="rect">
            <a:avLst/>
          </a:prstGeom>
          <a:ln>
            <a:solidFill>
              <a:schemeClr val="tx1"/>
            </a:solidFill>
          </a:ln>
        </p:spPr>
      </p:pic>
      <p:pic>
        <p:nvPicPr>
          <p:cNvPr id="9" name="Picture 8">
            <a:extLst>
              <a:ext uri="{FF2B5EF4-FFF2-40B4-BE49-F238E27FC236}">
                <a16:creationId xmlns:a16="http://schemas.microsoft.com/office/drawing/2014/main" id="{EA252B0B-FD3F-4CB4-967D-235E84A1DB39}"/>
              </a:ext>
            </a:extLst>
          </p:cNvPr>
          <p:cNvPicPr>
            <a:picLocks noChangeAspect="1"/>
          </p:cNvPicPr>
          <p:nvPr/>
        </p:nvPicPr>
        <p:blipFill>
          <a:blip r:embed="rId7"/>
          <a:stretch>
            <a:fillRect/>
          </a:stretch>
        </p:blipFill>
        <p:spPr>
          <a:xfrm>
            <a:off x="2151614" y="4713633"/>
            <a:ext cx="710856" cy="315936"/>
          </a:xfrm>
          <a:prstGeom prst="rect">
            <a:avLst/>
          </a:prstGeom>
          <a:ln>
            <a:solidFill>
              <a:schemeClr val="tx1"/>
            </a:solidFill>
          </a:ln>
        </p:spPr>
      </p:pic>
    </p:spTree>
    <p:extLst>
      <p:ext uri="{BB962C8B-B14F-4D97-AF65-F5344CB8AC3E}">
        <p14:creationId xmlns:p14="http://schemas.microsoft.com/office/powerpoint/2010/main" val="38402711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a:bodyPr>
          <a:lstStyle/>
          <a:p>
            <a:r>
              <a:rPr lang="en-GB" sz="2800" b="0" i="0" u="none" strike="noStrike" baseline="0" dirty="0">
                <a:latin typeface="CMBX12"/>
              </a:rPr>
              <a:t>Sensitivity and the </a:t>
            </a:r>
            <a:r>
              <a:rPr lang="en-GB" sz="2800" b="0" i="0" u="none" strike="noStrike" baseline="0" dirty="0" err="1">
                <a:latin typeface="CMBX12"/>
              </a:rPr>
              <a:t>Jefreys</a:t>
            </a:r>
            <a:r>
              <a:rPr lang="en-GB" sz="2800" b="0" i="0" u="none" strike="noStrike" baseline="0" dirty="0">
                <a:latin typeface="CMBX12"/>
              </a:rPr>
              <a:t> prior weighting</a:t>
            </a:r>
            <a:endParaRPr lang="en-US" sz="6000" dirty="0"/>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58004"/>
            <a:ext cx="12005605" cy="6094488"/>
          </a:xfrm>
        </p:spPr>
        <p:txBody>
          <a:bodyPr>
            <a:normAutofit/>
          </a:bodyPr>
          <a:lstStyle/>
          <a:p>
            <a:pPr algn="l"/>
            <a:r>
              <a:rPr lang="en-US" sz="2400" b="0" i="0" u="none" strike="noStrike" baseline="0" dirty="0">
                <a:latin typeface="CMR12"/>
              </a:rPr>
              <a:t>In a </a:t>
            </a:r>
            <a:r>
              <a:rPr lang="en-US" sz="2400" b="1" i="0" u="none" strike="noStrike" baseline="0" dirty="0">
                <a:latin typeface="CMR12"/>
              </a:rPr>
              <a:t>statistical model </a:t>
            </a:r>
            <a:r>
              <a:rPr lang="en-GB" sz="2400" b="1" i="0" u="none" strike="noStrike" baseline="0" dirty="0">
                <a:latin typeface="CMR12"/>
              </a:rPr>
              <a:t>different</a:t>
            </a:r>
            <a:r>
              <a:rPr lang="en-GB" sz="2400" b="0" i="0" u="none" strike="noStrike" baseline="0" dirty="0">
                <a:latin typeface="CMR12"/>
              </a:rPr>
              <a:t> </a:t>
            </a:r>
            <a:r>
              <a:rPr lang="en-GB" sz="2400" b="1" i="0" u="none" strike="noStrike" baseline="0" dirty="0">
                <a:latin typeface="CMR12"/>
              </a:rPr>
              <a:t>parametrizations</a:t>
            </a:r>
            <a:r>
              <a:rPr lang="en-GB" sz="2400" b="0" i="0" u="none" strike="noStrike" baseline="0" dirty="0">
                <a:latin typeface="CMR12"/>
              </a:rPr>
              <a:t> may have </a:t>
            </a:r>
            <a:r>
              <a:rPr lang="en-GB" sz="2400" b="1" i="0" u="none" strike="noStrike" baseline="0" dirty="0">
                <a:latin typeface="CMR12"/>
              </a:rPr>
              <a:t>different</a:t>
            </a:r>
            <a:r>
              <a:rPr lang="en-GB" sz="2400" b="0" i="0" u="none" strike="noStrike" baseline="0" dirty="0">
                <a:latin typeface="CMR12"/>
              </a:rPr>
              <a:t> scales, and </a:t>
            </a:r>
            <a:r>
              <a:rPr lang="en-GB" sz="2400" b="1" i="0" u="none" strike="noStrike" baseline="0" dirty="0">
                <a:latin typeface="CMR12"/>
              </a:rPr>
              <a:t>Fisher information</a:t>
            </a:r>
            <a:r>
              <a:rPr lang="en-GB" sz="2400" b="0" i="0" u="none" strike="noStrike" baseline="0" dirty="0">
                <a:latin typeface="CMR12"/>
              </a:rPr>
              <a:t> </a:t>
            </a:r>
            <a:r>
              <a:rPr lang="en-GB" sz="2400" b="1" i="0" u="none" strike="noStrike" baseline="0" dirty="0">
                <a:latin typeface="CMR12"/>
              </a:rPr>
              <a:t>relates</a:t>
            </a:r>
            <a:r>
              <a:rPr lang="en-GB" sz="2400" b="0" i="0" u="none" strike="noStrike" baseline="0" dirty="0">
                <a:latin typeface="CMR12"/>
              </a:rPr>
              <a:t> different parametrizations</a:t>
            </a:r>
          </a:p>
          <a:p>
            <a:pPr algn="l"/>
            <a:r>
              <a:rPr lang="en-US" sz="2400" b="0" i="0" u="none" strike="noStrike" baseline="0" dirty="0" err="1">
                <a:latin typeface="CMR12"/>
              </a:rPr>
              <a:t>Jefreys</a:t>
            </a:r>
            <a:r>
              <a:rPr lang="en-US" sz="2400" b="0" i="0" u="none" strike="noStrike" baseline="0" dirty="0">
                <a:latin typeface="CMR12"/>
              </a:rPr>
              <a:t> prior converts a </a:t>
            </a:r>
            <a:r>
              <a:rPr lang="en-GB" sz="2400" b="1" i="0" u="none" strike="noStrike" baseline="0" dirty="0">
                <a:latin typeface="CMR12"/>
              </a:rPr>
              <a:t>parametric distribution </a:t>
            </a:r>
            <a:r>
              <a:rPr lang="en-GB" sz="2400" b="0" i="0" u="none" strike="noStrike" baseline="0" dirty="0">
                <a:latin typeface="CMR12"/>
              </a:rPr>
              <a:t>into a </a:t>
            </a:r>
            <a:r>
              <a:rPr lang="en-GB" sz="2400" b="1" i="0" u="none" strike="noStrike" baseline="0" dirty="0">
                <a:latin typeface="CMR12"/>
              </a:rPr>
              <a:t>uniform form </a:t>
            </a:r>
            <a:r>
              <a:rPr lang="en-GB" sz="2400" b="0" i="0" u="none" strike="noStrike" baseline="0" dirty="0">
                <a:latin typeface="CMR12"/>
              </a:rPr>
              <a:t>by taking </a:t>
            </a:r>
            <a:r>
              <a:rPr lang="en-GB" sz="2400" b="1" i="0" u="none" strike="noStrike" baseline="0" dirty="0">
                <a:latin typeface="CMR12"/>
              </a:rPr>
              <a:t>sensitivity</a:t>
            </a:r>
            <a:r>
              <a:rPr lang="en-GB" sz="2400" b="0" i="0" u="none" strike="noStrike" baseline="0" dirty="0">
                <a:latin typeface="CMR12"/>
              </a:rPr>
              <a:t> into account</a:t>
            </a:r>
          </a:p>
          <a:p>
            <a:pPr algn="l"/>
            <a:r>
              <a:rPr lang="en-US" sz="2400" b="0" i="0" u="none" strike="noStrike" baseline="0" dirty="0">
                <a:latin typeface="CMR12"/>
              </a:rPr>
              <a:t>In a </a:t>
            </a:r>
            <a:r>
              <a:rPr lang="en-US" sz="2400" b="1" i="0" u="none" strike="noStrike" baseline="0" dirty="0" err="1">
                <a:latin typeface="CMR12"/>
              </a:rPr>
              <a:t>reparameteriz</a:t>
            </a:r>
            <a:r>
              <a:rPr lang="en-US" sz="2400" b="0" i="0" u="none" strike="noStrike" baseline="0" dirty="0">
                <a:latin typeface="CMR12"/>
              </a:rPr>
              <a:t> from some variable to another</a:t>
            </a:r>
            <a:r>
              <a:rPr lang="en-GB" sz="2400" b="0" i="0" u="none" strike="noStrike" baseline="0" dirty="0">
                <a:latin typeface="CMR12"/>
              </a:rPr>
              <a:t> corresponding </a:t>
            </a:r>
            <a:r>
              <a:rPr lang="en-GB" sz="2400" b="1" i="0" u="none" strike="noStrike" baseline="0" dirty="0">
                <a:latin typeface="CMR12"/>
              </a:rPr>
              <a:t>distances</a:t>
            </a:r>
            <a:r>
              <a:rPr lang="en-GB" sz="2400" b="0" i="0" u="none" strike="noStrike" baseline="0" dirty="0">
                <a:latin typeface="CMR12"/>
              </a:rPr>
              <a:t> are squeezed while some may be stretched, but </a:t>
            </a:r>
            <a:r>
              <a:rPr lang="en-GB" sz="2400" b="1" i="0" u="none" strike="noStrike" baseline="0" dirty="0">
                <a:latin typeface="CMR12"/>
              </a:rPr>
              <a:t>regardless</a:t>
            </a:r>
            <a:r>
              <a:rPr lang="en-GB" sz="2400" b="0" i="0" u="none" strike="noStrike" baseline="0" dirty="0">
                <a:latin typeface="CMR12"/>
              </a:rPr>
              <a:t> of these distances in the parameter line, they </a:t>
            </a:r>
            <a:r>
              <a:rPr lang="en-GB" sz="2400" b="1" i="0" u="none" strike="noStrike" baseline="0" dirty="0">
                <a:latin typeface="CMR12"/>
              </a:rPr>
              <a:t>still represent the same change </a:t>
            </a:r>
            <a:r>
              <a:rPr lang="en-GB" sz="2400" b="0" i="0" u="none" strike="noStrike" baseline="0" dirty="0">
                <a:latin typeface="CMR12"/>
              </a:rPr>
              <a:t>in the </a:t>
            </a:r>
            <a:r>
              <a:rPr lang="en-US" sz="2400" b="0" i="0" u="none" strike="noStrike" baseline="0" dirty="0">
                <a:latin typeface="CMR12"/>
              </a:rPr>
              <a:t>likelihood function.</a:t>
            </a:r>
            <a:endParaRPr lang="en-US" sz="3600" dirty="0"/>
          </a:p>
        </p:txBody>
      </p:sp>
      <p:pic>
        <p:nvPicPr>
          <p:cNvPr id="4" name="Picture 3">
            <a:extLst>
              <a:ext uri="{FF2B5EF4-FFF2-40B4-BE49-F238E27FC236}">
                <a16:creationId xmlns:a16="http://schemas.microsoft.com/office/drawing/2014/main" id="{C67C2223-6559-49B8-846D-71E5BB215E08}"/>
              </a:ext>
            </a:extLst>
          </p:cNvPr>
          <p:cNvPicPr>
            <a:picLocks noChangeAspect="1"/>
          </p:cNvPicPr>
          <p:nvPr/>
        </p:nvPicPr>
        <p:blipFill>
          <a:blip r:embed="rId2"/>
          <a:stretch>
            <a:fillRect/>
          </a:stretch>
        </p:blipFill>
        <p:spPr>
          <a:xfrm>
            <a:off x="7628068" y="2928841"/>
            <a:ext cx="3997239" cy="675751"/>
          </a:xfrm>
          <a:prstGeom prst="rect">
            <a:avLst/>
          </a:prstGeom>
        </p:spPr>
      </p:pic>
      <p:pic>
        <p:nvPicPr>
          <p:cNvPr id="5" name="Picture 4">
            <a:extLst>
              <a:ext uri="{FF2B5EF4-FFF2-40B4-BE49-F238E27FC236}">
                <a16:creationId xmlns:a16="http://schemas.microsoft.com/office/drawing/2014/main" id="{D4E2FFD8-040F-4EFE-A929-1F8BF53329A7}"/>
              </a:ext>
            </a:extLst>
          </p:cNvPr>
          <p:cNvPicPr>
            <a:picLocks noChangeAspect="1"/>
          </p:cNvPicPr>
          <p:nvPr/>
        </p:nvPicPr>
        <p:blipFill>
          <a:blip r:embed="rId3"/>
          <a:stretch>
            <a:fillRect/>
          </a:stretch>
        </p:blipFill>
        <p:spPr>
          <a:xfrm>
            <a:off x="351470" y="3690716"/>
            <a:ext cx="11259844" cy="1753479"/>
          </a:xfrm>
          <a:prstGeom prst="rect">
            <a:avLst/>
          </a:prstGeom>
          <a:ln>
            <a:solidFill>
              <a:schemeClr val="tx1"/>
            </a:solidFill>
          </a:ln>
        </p:spPr>
      </p:pic>
    </p:spTree>
    <p:extLst>
      <p:ext uri="{BB962C8B-B14F-4D97-AF65-F5344CB8AC3E}">
        <p14:creationId xmlns:p14="http://schemas.microsoft.com/office/powerpoint/2010/main" val="22794903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1632"/>
            <a:ext cx="11963401" cy="535207"/>
          </a:xfrm>
        </p:spPr>
        <p:txBody>
          <a:bodyPr>
            <a:normAutofit/>
          </a:bodyPr>
          <a:lstStyle/>
          <a:p>
            <a:r>
              <a:rPr lang="en-US" sz="2800" b="0" i="0" u="none" strike="noStrike" baseline="0" dirty="0" err="1">
                <a:latin typeface="CMBX12"/>
              </a:rPr>
              <a:t>Reparametrization</a:t>
            </a:r>
            <a:r>
              <a:rPr lang="en-US" sz="2800" b="0" i="0" u="none" strike="noStrike" baseline="0" dirty="0">
                <a:latin typeface="CMBX12"/>
              </a:rPr>
              <a:t> Invariance Property</a:t>
            </a:r>
            <a:endParaRPr lang="en-US" sz="6000" dirty="0"/>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58004"/>
            <a:ext cx="12005605" cy="6094488"/>
          </a:xfrm>
        </p:spPr>
        <p:txBody>
          <a:bodyPr/>
          <a:lstStyle/>
          <a:p>
            <a:r>
              <a:rPr lang="en-US" dirty="0"/>
              <a:t>a</a:t>
            </a:r>
          </a:p>
        </p:txBody>
      </p:sp>
      <p:pic>
        <p:nvPicPr>
          <p:cNvPr id="4" name="Picture 3">
            <a:extLst>
              <a:ext uri="{FF2B5EF4-FFF2-40B4-BE49-F238E27FC236}">
                <a16:creationId xmlns:a16="http://schemas.microsoft.com/office/drawing/2014/main" id="{73883CE7-F4D4-4071-9A9C-94270A6F17C7}"/>
              </a:ext>
            </a:extLst>
          </p:cNvPr>
          <p:cNvPicPr>
            <a:picLocks noChangeAspect="1"/>
          </p:cNvPicPr>
          <p:nvPr/>
        </p:nvPicPr>
        <p:blipFill>
          <a:blip r:embed="rId2"/>
          <a:stretch>
            <a:fillRect/>
          </a:stretch>
        </p:blipFill>
        <p:spPr>
          <a:xfrm>
            <a:off x="1363317" y="2171514"/>
            <a:ext cx="8324022" cy="4664323"/>
          </a:xfrm>
          <a:prstGeom prst="rect">
            <a:avLst/>
          </a:prstGeom>
        </p:spPr>
      </p:pic>
      <p:pic>
        <p:nvPicPr>
          <p:cNvPr id="5" name="Picture 4">
            <a:extLst>
              <a:ext uri="{FF2B5EF4-FFF2-40B4-BE49-F238E27FC236}">
                <a16:creationId xmlns:a16="http://schemas.microsoft.com/office/drawing/2014/main" id="{07602736-6AB0-4AC4-86A2-6250D1333E11}"/>
              </a:ext>
            </a:extLst>
          </p:cNvPr>
          <p:cNvPicPr>
            <a:picLocks noChangeAspect="1"/>
          </p:cNvPicPr>
          <p:nvPr/>
        </p:nvPicPr>
        <p:blipFill>
          <a:blip r:embed="rId3"/>
          <a:stretch>
            <a:fillRect/>
          </a:stretch>
        </p:blipFill>
        <p:spPr>
          <a:xfrm>
            <a:off x="1586119" y="450575"/>
            <a:ext cx="7345845" cy="1690839"/>
          </a:xfrm>
          <a:prstGeom prst="rect">
            <a:avLst/>
          </a:prstGeom>
          <a:ln>
            <a:solidFill>
              <a:schemeClr val="tx1"/>
            </a:solidFill>
          </a:ln>
        </p:spPr>
      </p:pic>
    </p:spTree>
    <p:extLst>
      <p:ext uri="{BB962C8B-B14F-4D97-AF65-F5344CB8AC3E}">
        <p14:creationId xmlns:p14="http://schemas.microsoft.com/office/powerpoint/2010/main" val="8400741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dirty="0"/>
              <a:t>Recitation 22. Example</a:t>
            </a:r>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525484"/>
            <a:ext cx="12005605" cy="6206620"/>
          </a:xfrm>
        </p:spPr>
        <p:txBody>
          <a:bodyPr>
            <a:normAutofit/>
          </a:bodyPr>
          <a:lstStyle/>
          <a:p>
            <a:r>
              <a:rPr lang="en-US" sz="2400" dirty="0"/>
              <a:t>We have a statistical with some parameter, to compute Jeffreys prior for the parameter of a model, we compute its Fisher information and take its sqrt (</a:t>
            </a:r>
            <a:r>
              <a:rPr lang="en-US" sz="2400" b="1" dirty="0"/>
              <a:t>this is direct method</a:t>
            </a:r>
            <a:r>
              <a:rPr lang="en-US" sz="2400" dirty="0"/>
              <a:t>)</a:t>
            </a:r>
          </a:p>
        </p:txBody>
      </p:sp>
      <p:pic>
        <p:nvPicPr>
          <p:cNvPr id="4" name="Picture 3">
            <a:extLst>
              <a:ext uri="{FF2B5EF4-FFF2-40B4-BE49-F238E27FC236}">
                <a16:creationId xmlns:a16="http://schemas.microsoft.com/office/drawing/2014/main" id="{B47EA482-1E50-446B-8AE1-1658276A33D6}"/>
              </a:ext>
            </a:extLst>
          </p:cNvPr>
          <p:cNvPicPr>
            <a:picLocks noChangeAspect="1"/>
          </p:cNvPicPr>
          <p:nvPr/>
        </p:nvPicPr>
        <p:blipFill>
          <a:blip r:embed="rId2"/>
          <a:stretch>
            <a:fillRect/>
          </a:stretch>
        </p:blipFill>
        <p:spPr>
          <a:xfrm>
            <a:off x="1241524" y="1643270"/>
            <a:ext cx="8551832" cy="5000114"/>
          </a:xfrm>
          <a:prstGeom prst="rect">
            <a:avLst/>
          </a:prstGeom>
        </p:spPr>
      </p:pic>
    </p:spTree>
    <p:extLst>
      <p:ext uri="{BB962C8B-B14F-4D97-AF65-F5344CB8AC3E}">
        <p14:creationId xmlns:p14="http://schemas.microsoft.com/office/powerpoint/2010/main" val="1856108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dirty="0"/>
              <a:t>Objectives</a:t>
            </a:r>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58004"/>
            <a:ext cx="12005605" cy="6094488"/>
          </a:xfrm>
        </p:spPr>
        <p:txBody>
          <a:bodyPr/>
          <a:lstStyle/>
          <a:p>
            <a:r>
              <a:rPr lang="en-US" dirty="0"/>
              <a:t>Bayesian statistics is the most effective when we have a </a:t>
            </a:r>
            <a:r>
              <a:rPr lang="en-US" b="1" dirty="0"/>
              <a:t>lot of background knowledge</a:t>
            </a:r>
            <a:r>
              <a:rPr lang="en-US" dirty="0"/>
              <a:t> about phenomenon (previous knowledge/experience, laws of physics</a:t>
            </a:r>
          </a:p>
          <a:p>
            <a:pPr marL="0" indent="0" algn="l">
              <a:buNone/>
            </a:pPr>
            <a:r>
              <a:rPr lang="en-GB" dirty="0"/>
              <a:t>At the end of this lecture, you </a:t>
            </a:r>
            <a:r>
              <a:rPr lang="en-GB" b="1" dirty="0"/>
              <a:t>will be able to do the following</a:t>
            </a:r>
            <a:r>
              <a:rPr lang="en-GB" dirty="0"/>
              <a:t>:</a:t>
            </a:r>
          </a:p>
          <a:p>
            <a:pPr algn="l">
              <a:buFont typeface="Arial" panose="020B0604020202020204" pitchFamily="34" charset="0"/>
              <a:buChar char="•"/>
            </a:pPr>
            <a:r>
              <a:rPr lang="en-GB" dirty="0"/>
              <a:t>Describe the </a:t>
            </a:r>
            <a:r>
              <a:rPr lang="en-GB" b="1" dirty="0"/>
              <a:t>Bayesian approach </a:t>
            </a:r>
            <a:r>
              <a:rPr lang="en-GB" dirty="0"/>
              <a:t>to statistical decision making.</a:t>
            </a:r>
          </a:p>
          <a:p>
            <a:pPr algn="l">
              <a:buFont typeface="Arial" panose="020B0604020202020204" pitchFamily="34" charset="0"/>
              <a:buChar char="•"/>
            </a:pPr>
            <a:r>
              <a:rPr lang="en-GB" dirty="0"/>
              <a:t>Explain the </a:t>
            </a:r>
            <a:r>
              <a:rPr lang="en-GB" b="1" dirty="0"/>
              <a:t>mechanisms</a:t>
            </a:r>
            <a:r>
              <a:rPr lang="en-GB" dirty="0"/>
              <a:t> of the Bayesian approach, particularly the </a:t>
            </a:r>
            <a:r>
              <a:rPr lang="en-GB" b="1" dirty="0"/>
              <a:t>prior</a:t>
            </a:r>
            <a:r>
              <a:rPr lang="en-GB" dirty="0"/>
              <a:t> and </a:t>
            </a:r>
            <a:r>
              <a:rPr lang="en-GB" b="1" dirty="0"/>
              <a:t>posterior beliefs </a:t>
            </a:r>
            <a:r>
              <a:rPr lang="en-GB" dirty="0"/>
              <a:t>.</a:t>
            </a:r>
          </a:p>
          <a:p>
            <a:pPr algn="l">
              <a:buFont typeface="Arial" panose="020B0604020202020204" pitchFamily="34" charset="0"/>
              <a:buChar char="•"/>
            </a:pPr>
            <a:r>
              <a:rPr lang="en-GB" dirty="0"/>
              <a:t>Understand the </a:t>
            </a:r>
            <a:r>
              <a:rPr lang="en-GB" b="1" dirty="0"/>
              <a:t>role and significance of the prior distribution </a:t>
            </a:r>
            <a:r>
              <a:rPr lang="en-GB" dirty="0"/>
              <a:t>in a Bayesian set-up.</a:t>
            </a:r>
          </a:p>
          <a:p>
            <a:pPr algn="l">
              <a:buFont typeface="Arial" panose="020B0604020202020204" pitchFamily="34" charset="0"/>
              <a:buChar char="•"/>
            </a:pPr>
            <a:r>
              <a:rPr lang="en-GB" dirty="0"/>
              <a:t>Identify the </a:t>
            </a:r>
            <a:r>
              <a:rPr lang="en-GB" b="1" dirty="0"/>
              <a:t>Beta distribution </a:t>
            </a:r>
            <a:r>
              <a:rPr lang="en-GB" dirty="0"/>
              <a:t>and </a:t>
            </a:r>
            <a:r>
              <a:rPr lang="en-GB" b="1" dirty="0"/>
              <a:t>its role </a:t>
            </a:r>
            <a:r>
              <a:rPr lang="en-GB" dirty="0"/>
              <a:t>in Bayesian statistics </a:t>
            </a:r>
            <a:r>
              <a:rPr lang="en-GB" b="1" dirty="0"/>
              <a:t>as a prior </a:t>
            </a:r>
            <a:r>
              <a:rPr lang="en-GB" dirty="0"/>
              <a:t>distribution on a </a:t>
            </a:r>
            <a:r>
              <a:rPr lang="en-GB" b="1" dirty="0"/>
              <a:t>one-dimensional parameter</a:t>
            </a:r>
            <a:r>
              <a:rPr lang="en-GB" dirty="0"/>
              <a:t>.</a:t>
            </a:r>
          </a:p>
          <a:p>
            <a:endParaRPr lang="en-US" dirty="0"/>
          </a:p>
        </p:txBody>
      </p:sp>
    </p:spTree>
    <p:extLst>
      <p:ext uri="{BB962C8B-B14F-4D97-AF65-F5344CB8AC3E}">
        <p14:creationId xmlns:p14="http://schemas.microsoft.com/office/powerpoint/2010/main" val="3199366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dirty="0"/>
              <a:t>Recitation 22. Example</a:t>
            </a:r>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118298" y="618248"/>
            <a:ext cx="12005605" cy="6094488"/>
          </a:xfrm>
        </p:spPr>
        <p:txBody>
          <a:bodyPr/>
          <a:lstStyle/>
          <a:p>
            <a:r>
              <a:rPr lang="en-US" dirty="0"/>
              <a:t>2</a:t>
            </a:r>
            <a:r>
              <a:rPr lang="en-US" baseline="30000" dirty="0"/>
              <a:t>nd</a:t>
            </a:r>
            <a:r>
              <a:rPr lang="en-US" dirty="0"/>
              <a:t> way of computing Jeffreys priors</a:t>
            </a:r>
          </a:p>
        </p:txBody>
      </p:sp>
      <p:pic>
        <p:nvPicPr>
          <p:cNvPr id="4" name="Picture 3">
            <a:extLst>
              <a:ext uri="{FF2B5EF4-FFF2-40B4-BE49-F238E27FC236}">
                <a16:creationId xmlns:a16="http://schemas.microsoft.com/office/drawing/2014/main" id="{461B8525-05DD-49D8-82D2-D93116DE4DF6}"/>
              </a:ext>
            </a:extLst>
          </p:cNvPr>
          <p:cNvPicPr>
            <a:picLocks noChangeAspect="1"/>
          </p:cNvPicPr>
          <p:nvPr/>
        </p:nvPicPr>
        <p:blipFill>
          <a:blip r:embed="rId2"/>
          <a:stretch>
            <a:fillRect/>
          </a:stretch>
        </p:blipFill>
        <p:spPr>
          <a:xfrm>
            <a:off x="163995" y="1058726"/>
            <a:ext cx="10530509" cy="5534891"/>
          </a:xfrm>
          <a:prstGeom prst="rect">
            <a:avLst/>
          </a:prstGeom>
        </p:spPr>
      </p:pic>
    </p:spTree>
    <p:extLst>
      <p:ext uri="{BB962C8B-B14F-4D97-AF65-F5344CB8AC3E}">
        <p14:creationId xmlns:p14="http://schemas.microsoft.com/office/powerpoint/2010/main" val="3549964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E134D-1C56-4E8B-8DEF-CEB098D7036A}"/>
              </a:ext>
            </a:extLst>
          </p:cNvPr>
          <p:cNvSpPr>
            <a:spLocks noGrp="1"/>
          </p:cNvSpPr>
          <p:nvPr>
            <p:ph type="title"/>
          </p:nvPr>
        </p:nvSpPr>
        <p:spPr>
          <a:xfrm>
            <a:off x="112541" y="28136"/>
            <a:ext cx="11971607" cy="562707"/>
          </a:xfrm>
        </p:spPr>
        <p:txBody>
          <a:bodyPr>
            <a:normAutofit fontScale="90000"/>
          </a:bodyPr>
          <a:lstStyle/>
          <a:p>
            <a:r>
              <a:rPr lang="en-US" dirty="0"/>
              <a:t>Overview of units 4 and 5</a:t>
            </a:r>
          </a:p>
        </p:txBody>
      </p:sp>
      <p:sp>
        <p:nvSpPr>
          <p:cNvPr id="3" name="Content Placeholder 2">
            <a:extLst>
              <a:ext uri="{FF2B5EF4-FFF2-40B4-BE49-F238E27FC236}">
                <a16:creationId xmlns:a16="http://schemas.microsoft.com/office/drawing/2014/main" id="{52FBA533-FED1-4BA7-BCD4-5C0DC19CD9DF}"/>
              </a:ext>
            </a:extLst>
          </p:cNvPr>
          <p:cNvSpPr>
            <a:spLocks noGrp="1"/>
          </p:cNvSpPr>
          <p:nvPr>
            <p:ph idx="1"/>
          </p:nvPr>
        </p:nvSpPr>
        <p:spPr>
          <a:xfrm>
            <a:off x="120746" y="672074"/>
            <a:ext cx="11949333" cy="6080418"/>
          </a:xfrm>
        </p:spPr>
        <p:txBody>
          <a:bodyPr>
            <a:normAutofit/>
          </a:bodyPr>
          <a:lstStyle/>
          <a:p>
            <a:pPr marL="0" indent="0">
              <a:buNone/>
            </a:pPr>
            <a:r>
              <a:rPr lang="en-US" sz="2500" b="1" dirty="0"/>
              <a:t>Unit 4: Hypothesis testing</a:t>
            </a:r>
          </a:p>
          <a:p>
            <a:r>
              <a:rPr lang="en-US" sz="2500" dirty="0"/>
              <a:t>Lecture 13: Chi Squared Distribution, T-test</a:t>
            </a:r>
          </a:p>
          <a:p>
            <a:r>
              <a:rPr lang="en-US" sz="2500" dirty="0"/>
              <a:t>Lecture 14: Wald’s test, likelihood ratio test, implicit hypothesis test</a:t>
            </a:r>
          </a:p>
          <a:p>
            <a:r>
              <a:rPr lang="en-US" sz="2500" dirty="0"/>
              <a:t>Lecture 15: Goodness of Fit Test for discrete distributions</a:t>
            </a:r>
          </a:p>
          <a:p>
            <a:r>
              <a:rPr lang="en-US" sz="2500" dirty="0"/>
              <a:t>Lecture 16: Goodness of Fit Tests Continued: </a:t>
            </a:r>
            <a:r>
              <a:rPr lang="en-US" sz="2500" dirty="0" err="1"/>
              <a:t>Kolgomorov</a:t>
            </a:r>
            <a:r>
              <a:rPr lang="en-US" sz="2500" dirty="0"/>
              <a:t> - Smirnov test, </a:t>
            </a:r>
            <a:r>
              <a:rPr lang="en-US" sz="2500" dirty="0" err="1"/>
              <a:t>Kolgomorov</a:t>
            </a:r>
            <a:r>
              <a:rPr lang="en-US" sz="2500" dirty="0"/>
              <a:t> – Lilliefors test, Quantile-Quantile plots</a:t>
            </a:r>
          </a:p>
          <a:p>
            <a:pPr marL="0" indent="0">
              <a:buNone/>
            </a:pPr>
            <a:endParaRPr lang="en-US" sz="2500" b="1" dirty="0"/>
          </a:p>
          <a:p>
            <a:pPr marL="0" indent="0">
              <a:buNone/>
            </a:pPr>
            <a:r>
              <a:rPr lang="en-US" sz="2500" b="1" dirty="0"/>
              <a:t>Unit 5: Bayesian statistics</a:t>
            </a:r>
          </a:p>
          <a:p>
            <a:r>
              <a:rPr lang="en-US" sz="2500" dirty="0"/>
              <a:t>Lecture 17: Introduction to Bayesian Statistics</a:t>
            </a:r>
          </a:p>
          <a:p>
            <a:r>
              <a:rPr lang="en-US" sz="2500" dirty="0"/>
              <a:t>Lecture 18: Jeffreys Prior and Bayesian Confidence Interval</a:t>
            </a:r>
          </a:p>
        </p:txBody>
      </p:sp>
    </p:spTree>
    <p:extLst>
      <p:ext uri="{BB962C8B-B14F-4D97-AF65-F5344CB8AC3E}">
        <p14:creationId xmlns:p14="http://schemas.microsoft.com/office/powerpoint/2010/main" val="42717428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DEFF1-302F-4735-817F-1232B1953A03}"/>
              </a:ext>
            </a:extLst>
          </p:cNvPr>
          <p:cNvSpPr>
            <a:spLocks noGrp="1"/>
          </p:cNvSpPr>
          <p:nvPr>
            <p:ph type="title"/>
          </p:nvPr>
        </p:nvSpPr>
        <p:spPr>
          <a:xfrm>
            <a:off x="64472" y="37617"/>
            <a:ext cx="12005607" cy="549277"/>
          </a:xfrm>
        </p:spPr>
        <p:txBody>
          <a:bodyPr>
            <a:normAutofit fontScale="90000"/>
          </a:bodyPr>
          <a:lstStyle/>
          <a:p>
            <a:r>
              <a:rPr lang="en-US" dirty="0"/>
              <a:t>Unit 4 review</a:t>
            </a:r>
          </a:p>
        </p:txBody>
      </p:sp>
      <p:sp>
        <p:nvSpPr>
          <p:cNvPr id="3" name="Content Placeholder 2">
            <a:extLst>
              <a:ext uri="{FF2B5EF4-FFF2-40B4-BE49-F238E27FC236}">
                <a16:creationId xmlns:a16="http://schemas.microsoft.com/office/drawing/2014/main" id="{DF7DC3F2-7043-4835-8845-356123F7853B}"/>
              </a:ext>
            </a:extLst>
          </p:cNvPr>
          <p:cNvSpPr>
            <a:spLocks noGrp="1"/>
          </p:cNvSpPr>
          <p:nvPr>
            <p:ph idx="1"/>
          </p:nvPr>
        </p:nvSpPr>
        <p:spPr>
          <a:xfrm>
            <a:off x="24495" y="467476"/>
            <a:ext cx="12007083" cy="6358440"/>
          </a:xfrm>
        </p:spPr>
        <p:txBody>
          <a:bodyPr>
            <a:normAutofit/>
          </a:bodyPr>
          <a:lstStyle/>
          <a:p>
            <a:r>
              <a:rPr lang="en-US" sz="2500" b="1" dirty="0"/>
              <a:t>Hypothesis testing terminology</a:t>
            </a:r>
            <a:r>
              <a:rPr lang="en-US" sz="2500" dirty="0"/>
              <a:t>: 1) H0 and Ha 2) type 1 and type 2 errors 3) level (alpha) and power (1-alpha) of a test 4) p-values and our tests were based on CLT, so were </a:t>
            </a:r>
            <a:r>
              <a:rPr lang="en-US" sz="2500" dirty="0" err="1"/>
              <a:t>asympt</a:t>
            </a:r>
            <a:r>
              <a:rPr lang="en-US" sz="2500" dirty="0"/>
              <a:t>, key laws were CLT, LLN and Slutsky’s theorem (sample var -&gt; var, when n large)</a:t>
            </a:r>
          </a:p>
          <a:p>
            <a:r>
              <a:rPr lang="en-US" sz="2500" dirty="0"/>
              <a:t>Now, we want to talk about cases when sample size is small – non </a:t>
            </a:r>
            <a:r>
              <a:rPr lang="en-US" sz="2500" dirty="0" err="1"/>
              <a:t>asymp</a:t>
            </a:r>
            <a:r>
              <a:rPr lang="en-US" sz="2500" dirty="0"/>
              <a:t> tests, if n&lt;30, we cannot use Slutsky, so when we use </a:t>
            </a:r>
            <a:r>
              <a:rPr lang="en-US" sz="2500" b="1" dirty="0"/>
              <a:t>sample var instead of var</a:t>
            </a:r>
            <a:r>
              <a:rPr lang="en-US" sz="2500" dirty="0"/>
              <a:t>, then we get </a:t>
            </a:r>
            <a:r>
              <a:rPr lang="en-US" sz="2500" b="1" dirty="0"/>
              <a:t>t-</a:t>
            </a:r>
            <a:r>
              <a:rPr lang="en-US" sz="2500" b="1" dirty="0" err="1"/>
              <a:t>distrib</a:t>
            </a:r>
            <a:endParaRPr lang="en-US" sz="2500" b="1" dirty="0"/>
          </a:p>
          <a:p>
            <a:r>
              <a:rPr lang="en-US" sz="2500" b="1" dirty="0" err="1"/>
              <a:t>Xd</a:t>
            </a:r>
            <a:r>
              <a:rPr lang="en-US" sz="2500" dirty="0"/>
              <a:t> (Chi-</a:t>
            </a:r>
            <a:r>
              <a:rPr lang="en-US" sz="2500" dirty="0" err="1"/>
              <a:t>sq</a:t>
            </a:r>
            <a:r>
              <a:rPr lang="en-US" sz="2500" dirty="0"/>
              <a:t>) </a:t>
            </a:r>
            <a:r>
              <a:rPr lang="en-US" sz="2500" b="1" dirty="0" err="1"/>
              <a:t>distrib</a:t>
            </a:r>
            <a:r>
              <a:rPr lang="en-US" sz="2500" dirty="0"/>
              <a:t> with </a:t>
            </a:r>
            <a:r>
              <a:rPr lang="en-US" sz="2500" b="1" dirty="0"/>
              <a:t>d degrees </a:t>
            </a:r>
            <a:r>
              <a:rPr lang="en-US" sz="2500" dirty="0"/>
              <a:t>of freedom                                                      (sum of squares of d standard normal </a:t>
            </a:r>
            <a:r>
              <a:rPr lang="en-US" sz="2500" dirty="0" err="1"/>
              <a:t>r.v.</a:t>
            </a:r>
            <a:r>
              <a:rPr lang="en-US" sz="2500" dirty="0"/>
              <a:t>) with mean=d, variance=2d </a:t>
            </a:r>
          </a:p>
          <a:p>
            <a:r>
              <a:rPr lang="en-US" sz="2500" dirty="0"/>
              <a:t>3</a:t>
            </a:r>
            <a:r>
              <a:rPr lang="en-US" sz="2500" baseline="30000" dirty="0"/>
              <a:t>rd</a:t>
            </a:r>
            <a:r>
              <a:rPr lang="en-US" sz="2500" dirty="0"/>
              <a:t> moment-skewness (0 if </a:t>
            </a:r>
            <a:r>
              <a:rPr lang="en-US" sz="2500" dirty="0" err="1"/>
              <a:t>sym</a:t>
            </a:r>
            <a:r>
              <a:rPr lang="en-US" sz="2500" dirty="0"/>
              <a:t>); 4</a:t>
            </a:r>
            <a:r>
              <a:rPr lang="en-US" sz="2500" baseline="30000" dirty="0"/>
              <a:t>th</a:t>
            </a:r>
            <a:r>
              <a:rPr lang="en-US" sz="2500" dirty="0"/>
              <a:t> moment – kurtosis (heaviness of tails; for Z -&gt; 3)</a:t>
            </a:r>
          </a:p>
          <a:p>
            <a:r>
              <a:rPr lang="en-US" sz="2600" b="1" dirty="0"/>
              <a:t>Cochran’s</a:t>
            </a:r>
            <a:r>
              <a:rPr lang="en-US" sz="2600" dirty="0"/>
              <a:t> theorem – if X1…</a:t>
            </a:r>
            <a:r>
              <a:rPr lang="en-US" sz="2600" dirty="0" err="1"/>
              <a:t>Xn</a:t>
            </a:r>
            <a:r>
              <a:rPr lang="en-US" sz="2600" dirty="0"/>
              <a:t> are gaussian then sample mean and sample var – </a:t>
            </a:r>
            <a:r>
              <a:rPr lang="en-US" sz="2600" dirty="0" err="1"/>
              <a:t>indep</a:t>
            </a:r>
            <a:r>
              <a:rPr lang="en-US" sz="2600" dirty="0"/>
              <a:t> for all n’s, and</a:t>
            </a:r>
          </a:p>
          <a:p>
            <a:r>
              <a:rPr lang="en-US" sz="2600" dirty="0"/>
              <a:t>For one sample t-test, the number of deg of freedom for t </a:t>
            </a:r>
            <a:r>
              <a:rPr lang="en-US" sz="2600" dirty="0" err="1"/>
              <a:t>distrib</a:t>
            </a:r>
            <a:r>
              <a:rPr lang="en-US" sz="2600" dirty="0"/>
              <a:t> is n-1, for 2-sided we use WS equation, it should be  min(</a:t>
            </a:r>
            <a:r>
              <a:rPr lang="en-US" sz="2600" dirty="0" err="1"/>
              <a:t>n,m</a:t>
            </a:r>
            <a:r>
              <a:rPr lang="en-US" sz="2600" dirty="0"/>
              <a:t>) &lt; </a:t>
            </a:r>
            <a:r>
              <a:rPr lang="en-US" sz="2600" dirty="0" err="1"/>
              <a:t>Nws</a:t>
            </a:r>
            <a:r>
              <a:rPr lang="en-US" sz="2600" dirty="0"/>
              <a:t> &lt; </a:t>
            </a:r>
            <a:r>
              <a:rPr lang="en-US" sz="2600" dirty="0" err="1"/>
              <a:t>n+m</a:t>
            </a:r>
            <a:r>
              <a:rPr lang="en-US" sz="2600" dirty="0"/>
              <a:t> </a:t>
            </a:r>
          </a:p>
          <a:p>
            <a:r>
              <a:rPr lang="en-US" sz="2600" b="1" dirty="0"/>
              <a:t>Adv:</a:t>
            </a:r>
            <a:r>
              <a:rPr lang="en-US" sz="2600" dirty="0"/>
              <a:t> of student’s test: </a:t>
            </a:r>
            <a:r>
              <a:rPr lang="en-US" sz="2600" b="1" dirty="0"/>
              <a:t>non-</a:t>
            </a:r>
            <a:r>
              <a:rPr lang="en-US" sz="2600" b="1" dirty="0" err="1"/>
              <a:t>asympt</a:t>
            </a:r>
            <a:r>
              <a:rPr lang="en-US" sz="2600" dirty="0"/>
              <a:t>, works when n-small; </a:t>
            </a:r>
            <a:r>
              <a:rPr lang="en-US" sz="2600" b="1" dirty="0" err="1"/>
              <a:t>disadv</a:t>
            </a:r>
            <a:r>
              <a:rPr lang="en-US" sz="2600" dirty="0"/>
              <a:t>: requires Xi- </a:t>
            </a:r>
            <a:r>
              <a:rPr lang="en-US" sz="2600" b="1" dirty="0"/>
              <a:t>gaussian</a:t>
            </a:r>
          </a:p>
          <a:p>
            <a:r>
              <a:rPr lang="en-US" sz="2600" b="1" dirty="0"/>
              <a:t>Wald’s test </a:t>
            </a:r>
            <a:r>
              <a:rPr lang="en-US" sz="2600" dirty="0"/>
              <a:t>for </a:t>
            </a:r>
            <a:r>
              <a:rPr lang="en-US" sz="2600" dirty="0" err="1"/>
              <a:t>multidim</a:t>
            </a:r>
            <a:r>
              <a:rPr lang="en-US" sz="2600" dirty="0"/>
              <a:t> parameter vector </a:t>
            </a:r>
            <a:r>
              <a:rPr lang="en-US" sz="2600" dirty="0" err="1"/>
              <a:t>hyp</a:t>
            </a:r>
            <a:r>
              <a:rPr lang="en-US" sz="2600" dirty="0"/>
              <a:t>. Test                                                </a:t>
            </a:r>
            <a:r>
              <a:rPr lang="en-US" sz="2600" dirty="0" err="1"/>
              <a:t>test</a:t>
            </a:r>
            <a:r>
              <a:rPr lang="en-US" sz="2600" dirty="0"/>
              <a:t> is based on MLE, If estimator is consistent, we can plug both true and MLE theta</a:t>
            </a:r>
            <a:endParaRPr lang="en-US" sz="2600" b="1" dirty="0"/>
          </a:p>
        </p:txBody>
      </p:sp>
      <p:pic>
        <p:nvPicPr>
          <p:cNvPr id="5" name="Picture 4">
            <a:extLst>
              <a:ext uri="{FF2B5EF4-FFF2-40B4-BE49-F238E27FC236}">
                <a16:creationId xmlns:a16="http://schemas.microsoft.com/office/drawing/2014/main" id="{6250D6A0-889C-45D1-8162-0ECA449CC5D7}"/>
              </a:ext>
            </a:extLst>
          </p:cNvPr>
          <p:cNvPicPr>
            <a:picLocks noChangeAspect="1"/>
          </p:cNvPicPr>
          <p:nvPr/>
        </p:nvPicPr>
        <p:blipFill>
          <a:blip r:embed="rId2"/>
          <a:stretch>
            <a:fillRect/>
          </a:stretch>
        </p:blipFill>
        <p:spPr>
          <a:xfrm>
            <a:off x="6214347" y="2466002"/>
            <a:ext cx="1843511" cy="325325"/>
          </a:xfrm>
          <a:prstGeom prst="rect">
            <a:avLst/>
          </a:prstGeom>
          <a:ln>
            <a:solidFill>
              <a:schemeClr val="tx1"/>
            </a:solidFill>
          </a:ln>
        </p:spPr>
      </p:pic>
      <p:pic>
        <p:nvPicPr>
          <p:cNvPr id="7" name="Picture 6">
            <a:extLst>
              <a:ext uri="{FF2B5EF4-FFF2-40B4-BE49-F238E27FC236}">
                <a16:creationId xmlns:a16="http://schemas.microsoft.com/office/drawing/2014/main" id="{DECFD43E-458B-4F8A-A705-8E46EBEC21B3}"/>
              </a:ext>
            </a:extLst>
          </p:cNvPr>
          <p:cNvPicPr>
            <a:picLocks noChangeAspect="1"/>
          </p:cNvPicPr>
          <p:nvPr/>
        </p:nvPicPr>
        <p:blipFill>
          <a:blip r:embed="rId3"/>
          <a:stretch>
            <a:fillRect/>
          </a:stretch>
        </p:blipFill>
        <p:spPr>
          <a:xfrm>
            <a:off x="8200249" y="2509147"/>
            <a:ext cx="1709961" cy="314263"/>
          </a:xfrm>
          <a:prstGeom prst="rect">
            <a:avLst/>
          </a:prstGeom>
          <a:ln>
            <a:solidFill>
              <a:schemeClr val="tx1"/>
            </a:solidFill>
          </a:ln>
        </p:spPr>
      </p:pic>
      <p:pic>
        <p:nvPicPr>
          <p:cNvPr id="9" name="Picture 8">
            <a:extLst>
              <a:ext uri="{FF2B5EF4-FFF2-40B4-BE49-F238E27FC236}">
                <a16:creationId xmlns:a16="http://schemas.microsoft.com/office/drawing/2014/main" id="{BDA328D2-B2C5-4326-B9A5-8CFCBA7B6D7B}"/>
              </a:ext>
            </a:extLst>
          </p:cNvPr>
          <p:cNvPicPr>
            <a:picLocks noChangeAspect="1"/>
          </p:cNvPicPr>
          <p:nvPr/>
        </p:nvPicPr>
        <p:blipFill>
          <a:blip r:embed="rId4"/>
          <a:stretch>
            <a:fillRect/>
          </a:stretch>
        </p:blipFill>
        <p:spPr>
          <a:xfrm>
            <a:off x="2274273" y="4056896"/>
            <a:ext cx="1222907" cy="537541"/>
          </a:xfrm>
          <a:prstGeom prst="rect">
            <a:avLst/>
          </a:prstGeom>
          <a:ln>
            <a:solidFill>
              <a:schemeClr val="tx1"/>
            </a:solidFill>
          </a:ln>
        </p:spPr>
      </p:pic>
      <p:pic>
        <p:nvPicPr>
          <p:cNvPr id="10" name="Picture 9">
            <a:extLst>
              <a:ext uri="{FF2B5EF4-FFF2-40B4-BE49-F238E27FC236}">
                <a16:creationId xmlns:a16="http://schemas.microsoft.com/office/drawing/2014/main" id="{51F3DDDE-CD83-4119-9A81-3751DD8A4BFC}"/>
              </a:ext>
            </a:extLst>
          </p:cNvPr>
          <p:cNvPicPr>
            <a:picLocks noChangeAspect="1"/>
          </p:cNvPicPr>
          <p:nvPr/>
        </p:nvPicPr>
        <p:blipFill>
          <a:blip r:embed="rId5"/>
          <a:stretch>
            <a:fillRect/>
          </a:stretch>
        </p:blipFill>
        <p:spPr>
          <a:xfrm>
            <a:off x="7297905" y="5817770"/>
            <a:ext cx="3517184" cy="454693"/>
          </a:xfrm>
          <a:prstGeom prst="rect">
            <a:avLst/>
          </a:prstGeom>
        </p:spPr>
      </p:pic>
    </p:spTree>
    <p:extLst>
      <p:ext uri="{BB962C8B-B14F-4D97-AF65-F5344CB8AC3E}">
        <p14:creationId xmlns:p14="http://schemas.microsoft.com/office/powerpoint/2010/main" val="9641668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9F1B2-EBFC-4C6B-9154-E782A28AB650}"/>
              </a:ext>
            </a:extLst>
          </p:cNvPr>
          <p:cNvSpPr>
            <a:spLocks noGrp="1"/>
          </p:cNvSpPr>
          <p:nvPr>
            <p:ph type="title"/>
          </p:nvPr>
        </p:nvSpPr>
        <p:spPr>
          <a:xfrm>
            <a:off x="92608" y="69703"/>
            <a:ext cx="11724249" cy="661817"/>
          </a:xfrm>
        </p:spPr>
        <p:txBody>
          <a:bodyPr>
            <a:normAutofit fontScale="90000"/>
          </a:bodyPr>
          <a:lstStyle/>
          <a:p>
            <a:r>
              <a:rPr lang="en-US" dirty="0"/>
              <a:t>Unit 4 review</a:t>
            </a:r>
          </a:p>
        </p:txBody>
      </p:sp>
      <p:sp>
        <p:nvSpPr>
          <p:cNvPr id="3" name="Content Placeholder 2">
            <a:extLst>
              <a:ext uri="{FF2B5EF4-FFF2-40B4-BE49-F238E27FC236}">
                <a16:creationId xmlns:a16="http://schemas.microsoft.com/office/drawing/2014/main" id="{615BABB2-F4E7-4EA8-B76E-8B4BCEC6D252}"/>
              </a:ext>
            </a:extLst>
          </p:cNvPr>
          <p:cNvSpPr>
            <a:spLocks noGrp="1"/>
          </p:cNvSpPr>
          <p:nvPr>
            <p:ph idx="1"/>
          </p:nvPr>
        </p:nvSpPr>
        <p:spPr>
          <a:xfrm>
            <a:off x="48432" y="658005"/>
            <a:ext cx="12113458" cy="6024147"/>
          </a:xfrm>
        </p:spPr>
        <p:txBody>
          <a:bodyPr>
            <a:normAutofit/>
          </a:bodyPr>
          <a:lstStyle/>
          <a:p>
            <a:r>
              <a:rPr lang="en-US" sz="2600" b="1" dirty="0"/>
              <a:t>We said                                                 </a:t>
            </a:r>
            <a:r>
              <a:rPr lang="en-US" sz="2600" dirty="0" err="1"/>
              <a:t>theta_MLE</a:t>
            </a:r>
            <a:r>
              <a:rPr lang="en-US" sz="2600" dirty="0"/>
              <a:t> is close to theta_0 then the length of difference vector should be small (to find length we should find its norm</a:t>
            </a:r>
          </a:p>
          <a:p>
            <a:r>
              <a:rPr lang="en-US" sz="2600" dirty="0"/>
              <a:t>Wald’s test is about the length of this vector</a:t>
            </a:r>
          </a:p>
          <a:p>
            <a:r>
              <a:rPr lang="en-US" sz="2600" dirty="0"/>
              <a:t>Likelihood ratio test:</a:t>
            </a:r>
          </a:p>
          <a:p>
            <a:endParaRPr lang="en-US" sz="2600" dirty="0"/>
          </a:p>
          <a:p>
            <a:endParaRPr lang="en-US" sz="2600" dirty="0"/>
          </a:p>
          <a:p>
            <a:r>
              <a:rPr lang="en-US" sz="2600" dirty="0"/>
              <a:t>Above is implicit </a:t>
            </a:r>
            <a:r>
              <a:rPr lang="en-US" sz="2600" dirty="0" err="1"/>
              <a:t>multid</a:t>
            </a:r>
            <a:r>
              <a:rPr lang="en-US" sz="2600" dirty="0"/>
              <a:t> </a:t>
            </a:r>
            <a:r>
              <a:rPr lang="en-US" sz="2600" dirty="0" err="1"/>
              <a:t>hypot</a:t>
            </a:r>
            <a:r>
              <a:rPr lang="en-US" sz="2600" dirty="0"/>
              <a:t> test, in a way that hypothesis tells us g(theta) not theta</a:t>
            </a:r>
          </a:p>
          <a:p>
            <a:r>
              <a:rPr lang="en-US" sz="2600" dirty="0"/>
              <a:t>Likelihood ratio test L(H1)/L(Ho) &gt;c , we take log of both sides and multiply by 2</a:t>
            </a:r>
          </a:p>
          <a:p>
            <a:r>
              <a:rPr lang="en-US" sz="2600" b="1" dirty="0"/>
              <a:t>Tests covered</a:t>
            </a:r>
            <a:r>
              <a:rPr lang="en-US" sz="2600" dirty="0"/>
              <a:t>: </a:t>
            </a:r>
            <a:r>
              <a:rPr lang="en-US" sz="2600" b="1" dirty="0"/>
              <a:t>1) t-test </a:t>
            </a:r>
            <a:r>
              <a:rPr lang="en-US" sz="2600" dirty="0"/>
              <a:t>(small sample, unknown variance, gaussian) </a:t>
            </a:r>
            <a:r>
              <a:rPr lang="en-US" sz="2600" b="1" dirty="0"/>
              <a:t>2) Wald’s test </a:t>
            </a:r>
            <a:r>
              <a:rPr lang="en-US" sz="2600" dirty="0"/>
              <a:t>(multidimensional parameters, based on MLE, square MLE) </a:t>
            </a:r>
            <a:r>
              <a:rPr lang="en-US" sz="2600" b="1" dirty="0"/>
              <a:t>3) Likelihood ratio test </a:t>
            </a:r>
            <a:r>
              <a:rPr lang="en-US" sz="2600" dirty="0"/>
              <a:t>(ratio of H1 to H0/ 2*diff of log likelihoods – chi-</a:t>
            </a:r>
            <a:r>
              <a:rPr lang="en-US" sz="2600" dirty="0" err="1"/>
              <a:t>sq</a:t>
            </a:r>
            <a:r>
              <a:rPr lang="en-US" sz="2600" dirty="0"/>
              <a:t> </a:t>
            </a:r>
            <a:r>
              <a:rPr lang="en-US" sz="2600" dirty="0" err="1"/>
              <a:t>distrib</a:t>
            </a:r>
            <a:r>
              <a:rPr lang="en-US" sz="2600" dirty="0"/>
              <a:t> dim of par as deg of </a:t>
            </a:r>
            <a:r>
              <a:rPr lang="en-US" sz="2600" dirty="0" err="1"/>
              <a:t>fred</a:t>
            </a:r>
            <a:r>
              <a:rPr lang="en-US" sz="2600" dirty="0"/>
              <a:t>  2) </a:t>
            </a:r>
            <a:r>
              <a:rPr lang="en-US" sz="2600" b="1" dirty="0"/>
              <a:t>4) Implicit hypothesis test </a:t>
            </a:r>
            <a:r>
              <a:rPr lang="en-US" sz="2600" dirty="0"/>
              <a:t>(we are given info about g(theta0) not theta_0 itself)</a:t>
            </a:r>
          </a:p>
          <a:p>
            <a:r>
              <a:rPr lang="en-US" sz="2600" dirty="0"/>
              <a:t>5) </a:t>
            </a:r>
            <a:r>
              <a:rPr lang="en-US" sz="2600" dirty="0" err="1"/>
              <a:t>Kolgomorov</a:t>
            </a:r>
            <a:r>
              <a:rPr lang="en-US" sz="2600" dirty="0"/>
              <a:t>-Smirnov 6) </a:t>
            </a:r>
            <a:r>
              <a:rPr lang="en-US" sz="2600" dirty="0" err="1"/>
              <a:t>Kolgomorov</a:t>
            </a:r>
            <a:r>
              <a:rPr lang="en-US" sz="2600" dirty="0"/>
              <a:t>-Lilliefors 7) QQ</a:t>
            </a:r>
          </a:p>
        </p:txBody>
      </p:sp>
      <p:pic>
        <p:nvPicPr>
          <p:cNvPr id="5" name="Picture 4">
            <a:extLst>
              <a:ext uri="{FF2B5EF4-FFF2-40B4-BE49-F238E27FC236}">
                <a16:creationId xmlns:a16="http://schemas.microsoft.com/office/drawing/2014/main" id="{A3DF019D-1F65-4FF9-AB8B-68A95E117D05}"/>
              </a:ext>
            </a:extLst>
          </p:cNvPr>
          <p:cNvPicPr>
            <a:picLocks noChangeAspect="1"/>
          </p:cNvPicPr>
          <p:nvPr/>
        </p:nvPicPr>
        <p:blipFill>
          <a:blip r:embed="rId2"/>
          <a:stretch>
            <a:fillRect/>
          </a:stretch>
        </p:blipFill>
        <p:spPr>
          <a:xfrm>
            <a:off x="1538789" y="620128"/>
            <a:ext cx="3517184" cy="454693"/>
          </a:xfrm>
          <a:prstGeom prst="rect">
            <a:avLst/>
          </a:prstGeom>
        </p:spPr>
      </p:pic>
      <p:pic>
        <p:nvPicPr>
          <p:cNvPr id="8" name="Picture 7">
            <a:extLst>
              <a:ext uri="{FF2B5EF4-FFF2-40B4-BE49-F238E27FC236}">
                <a16:creationId xmlns:a16="http://schemas.microsoft.com/office/drawing/2014/main" id="{451FF502-491D-4472-9B53-7DB6CC288C62}"/>
              </a:ext>
            </a:extLst>
          </p:cNvPr>
          <p:cNvPicPr>
            <a:picLocks noChangeAspect="1"/>
          </p:cNvPicPr>
          <p:nvPr/>
        </p:nvPicPr>
        <p:blipFill>
          <a:blip r:embed="rId3"/>
          <a:stretch>
            <a:fillRect/>
          </a:stretch>
        </p:blipFill>
        <p:spPr>
          <a:xfrm>
            <a:off x="7684167" y="1362337"/>
            <a:ext cx="4435742" cy="810710"/>
          </a:xfrm>
          <a:prstGeom prst="rect">
            <a:avLst/>
          </a:prstGeom>
          <a:ln>
            <a:solidFill>
              <a:schemeClr val="tx1"/>
            </a:solidFill>
          </a:ln>
        </p:spPr>
      </p:pic>
      <p:pic>
        <p:nvPicPr>
          <p:cNvPr id="9" name="Picture 8">
            <a:extLst>
              <a:ext uri="{FF2B5EF4-FFF2-40B4-BE49-F238E27FC236}">
                <a16:creationId xmlns:a16="http://schemas.microsoft.com/office/drawing/2014/main" id="{580D313C-CC62-4A58-BA98-79D4A32AE428}"/>
              </a:ext>
            </a:extLst>
          </p:cNvPr>
          <p:cNvPicPr>
            <a:picLocks noChangeAspect="1"/>
          </p:cNvPicPr>
          <p:nvPr/>
        </p:nvPicPr>
        <p:blipFill>
          <a:blip r:embed="rId4"/>
          <a:stretch>
            <a:fillRect/>
          </a:stretch>
        </p:blipFill>
        <p:spPr>
          <a:xfrm>
            <a:off x="3227970" y="1957639"/>
            <a:ext cx="2477773" cy="480762"/>
          </a:xfrm>
          <a:prstGeom prst="rect">
            <a:avLst/>
          </a:prstGeom>
          <a:ln>
            <a:solidFill>
              <a:schemeClr val="tx1"/>
            </a:solidFill>
          </a:ln>
        </p:spPr>
      </p:pic>
      <p:pic>
        <p:nvPicPr>
          <p:cNvPr id="10" name="Picture 9">
            <a:extLst>
              <a:ext uri="{FF2B5EF4-FFF2-40B4-BE49-F238E27FC236}">
                <a16:creationId xmlns:a16="http://schemas.microsoft.com/office/drawing/2014/main" id="{FFB85CDF-3774-4014-BF74-4344791C0858}"/>
              </a:ext>
            </a:extLst>
          </p:cNvPr>
          <p:cNvPicPr>
            <a:picLocks noChangeAspect="1"/>
          </p:cNvPicPr>
          <p:nvPr/>
        </p:nvPicPr>
        <p:blipFill>
          <a:blip r:embed="rId5"/>
          <a:stretch>
            <a:fillRect/>
          </a:stretch>
        </p:blipFill>
        <p:spPr>
          <a:xfrm>
            <a:off x="5741570" y="1841081"/>
            <a:ext cx="1750093" cy="660749"/>
          </a:xfrm>
          <a:prstGeom prst="rect">
            <a:avLst/>
          </a:prstGeom>
          <a:ln>
            <a:solidFill>
              <a:schemeClr val="tx1"/>
            </a:solidFill>
          </a:ln>
        </p:spPr>
      </p:pic>
      <p:pic>
        <p:nvPicPr>
          <p:cNvPr id="11" name="Picture 10">
            <a:extLst>
              <a:ext uri="{FF2B5EF4-FFF2-40B4-BE49-F238E27FC236}">
                <a16:creationId xmlns:a16="http://schemas.microsoft.com/office/drawing/2014/main" id="{BB2CD3D0-29D6-4586-8AA4-61FE23A133C2}"/>
              </a:ext>
            </a:extLst>
          </p:cNvPr>
          <p:cNvPicPr>
            <a:picLocks noChangeAspect="1"/>
          </p:cNvPicPr>
          <p:nvPr/>
        </p:nvPicPr>
        <p:blipFill>
          <a:blip r:embed="rId6"/>
          <a:stretch>
            <a:fillRect/>
          </a:stretch>
        </p:blipFill>
        <p:spPr>
          <a:xfrm>
            <a:off x="86226" y="2517858"/>
            <a:ext cx="4828011" cy="642437"/>
          </a:xfrm>
          <a:prstGeom prst="rect">
            <a:avLst/>
          </a:prstGeom>
          <a:ln>
            <a:solidFill>
              <a:schemeClr val="tx1"/>
            </a:solidFill>
          </a:ln>
        </p:spPr>
      </p:pic>
      <p:pic>
        <p:nvPicPr>
          <p:cNvPr id="12" name="Picture 11">
            <a:extLst>
              <a:ext uri="{FF2B5EF4-FFF2-40B4-BE49-F238E27FC236}">
                <a16:creationId xmlns:a16="http://schemas.microsoft.com/office/drawing/2014/main" id="{E3969CD0-7EA4-4AA0-BCE6-8906AF1FEC54}"/>
              </a:ext>
            </a:extLst>
          </p:cNvPr>
          <p:cNvPicPr>
            <a:picLocks noChangeAspect="1"/>
          </p:cNvPicPr>
          <p:nvPr/>
        </p:nvPicPr>
        <p:blipFill>
          <a:blip r:embed="rId7"/>
          <a:stretch>
            <a:fillRect/>
          </a:stretch>
        </p:blipFill>
        <p:spPr>
          <a:xfrm>
            <a:off x="7892717" y="2602330"/>
            <a:ext cx="4204669" cy="489432"/>
          </a:xfrm>
          <a:prstGeom prst="rect">
            <a:avLst/>
          </a:prstGeom>
          <a:ln>
            <a:solidFill>
              <a:schemeClr val="tx1"/>
            </a:solidFill>
          </a:ln>
        </p:spPr>
      </p:pic>
      <p:pic>
        <p:nvPicPr>
          <p:cNvPr id="13" name="Picture 12">
            <a:extLst>
              <a:ext uri="{FF2B5EF4-FFF2-40B4-BE49-F238E27FC236}">
                <a16:creationId xmlns:a16="http://schemas.microsoft.com/office/drawing/2014/main" id="{8DA76CD1-F74C-41B2-8F76-201540BA1E64}"/>
              </a:ext>
            </a:extLst>
          </p:cNvPr>
          <p:cNvPicPr>
            <a:picLocks noChangeAspect="1"/>
          </p:cNvPicPr>
          <p:nvPr/>
        </p:nvPicPr>
        <p:blipFill>
          <a:blip r:embed="rId8"/>
          <a:stretch>
            <a:fillRect/>
          </a:stretch>
        </p:blipFill>
        <p:spPr>
          <a:xfrm>
            <a:off x="5075572" y="2550946"/>
            <a:ext cx="2741551" cy="657476"/>
          </a:xfrm>
          <a:prstGeom prst="rect">
            <a:avLst/>
          </a:prstGeom>
          <a:ln>
            <a:solidFill>
              <a:schemeClr val="tx1"/>
            </a:solidFill>
          </a:ln>
        </p:spPr>
      </p:pic>
    </p:spTree>
    <p:extLst>
      <p:ext uri="{BB962C8B-B14F-4D97-AF65-F5344CB8AC3E}">
        <p14:creationId xmlns:p14="http://schemas.microsoft.com/office/powerpoint/2010/main" val="33417565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A7D64-C392-442A-9BFB-1268ED6CA8A9}"/>
              </a:ext>
            </a:extLst>
          </p:cNvPr>
          <p:cNvSpPr>
            <a:spLocks noGrp="1"/>
          </p:cNvSpPr>
          <p:nvPr>
            <p:ph type="title"/>
          </p:nvPr>
        </p:nvSpPr>
        <p:spPr>
          <a:xfrm>
            <a:off x="64476" y="69702"/>
            <a:ext cx="12113456" cy="605547"/>
          </a:xfrm>
        </p:spPr>
        <p:txBody>
          <a:bodyPr>
            <a:normAutofit fontScale="90000"/>
          </a:bodyPr>
          <a:lstStyle/>
          <a:p>
            <a:r>
              <a:rPr lang="en-US" dirty="0"/>
              <a:t>Unit 4 review</a:t>
            </a:r>
          </a:p>
        </p:txBody>
      </p:sp>
      <p:sp>
        <p:nvSpPr>
          <p:cNvPr id="3" name="Content Placeholder 2">
            <a:extLst>
              <a:ext uri="{FF2B5EF4-FFF2-40B4-BE49-F238E27FC236}">
                <a16:creationId xmlns:a16="http://schemas.microsoft.com/office/drawing/2014/main" id="{CEA361EC-BEEA-4494-BB95-2FA325C81EC8}"/>
              </a:ext>
            </a:extLst>
          </p:cNvPr>
          <p:cNvSpPr>
            <a:spLocks noGrp="1"/>
          </p:cNvSpPr>
          <p:nvPr>
            <p:ph idx="1"/>
          </p:nvPr>
        </p:nvSpPr>
        <p:spPr>
          <a:xfrm>
            <a:off x="106680" y="643938"/>
            <a:ext cx="11963400" cy="6108553"/>
          </a:xfrm>
        </p:spPr>
        <p:txBody>
          <a:bodyPr>
            <a:normAutofit/>
          </a:bodyPr>
          <a:lstStyle/>
          <a:p>
            <a:r>
              <a:rPr lang="en-US" sz="2600" b="1" dirty="0"/>
              <a:t>Goodness of fit tests </a:t>
            </a:r>
            <a:r>
              <a:rPr lang="en-US" sz="2600" dirty="0"/>
              <a:t>are </a:t>
            </a:r>
            <a:r>
              <a:rPr lang="en-US" sz="2600" b="1" dirty="0"/>
              <a:t>non-parametric tests </a:t>
            </a:r>
            <a:r>
              <a:rPr lang="en-US" sz="2600" dirty="0"/>
              <a:t>(Ha is everything else), e.g. </a:t>
            </a:r>
            <a:r>
              <a:rPr lang="en-US" sz="2600" b="1" dirty="0"/>
              <a:t>H0 - </a:t>
            </a:r>
            <a:r>
              <a:rPr lang="en-US" sz="2600" dirty="0"/>
              <a:t>X’s are </a:t>
            </a:r>
            <a:r>
              <a:rPr lang="en-US" sz="2600" dirty="0" err="1"/>
              <a:t>i.i.d</a:t>
            </a:r>
            <a:r>
              <a:rPr lang="en-US" sz="2600" dirty="0"/>
              <a:t> N(0,1), U(0,1) or PMF p1=0.3, p2=0.5, p3=0.2 (2-way table vs H0 proportions)</a:t>
            </a:r>
          </a:p>
          <a:p>
            <a:r>
              <a:rPr lang="en-US" sz="2600" b="1" dirty="0"/>
              <a:t>Question of interest </a:t>
            </a:r>
            <a:r>
              <a:rPr lang="en-US" sz="2600" dirty="0"/>
              <a:t>is: Is this dataset drawn from a given distribution?</a:t>
            </a:r>
          </a:p>
          <a:p>
            <a:r>
              <a:rPr lang="en-US" sz="2600" dirty="0"/>
              <a:t>In </a:t>
            </a:r>
            <a:r>
              <a:rPr lang="en-US" sz="2600" b="1" dirty="0"/>
              <a:t>parametric hypothesis testing </a:t>
            </a:r>
            <a:r>
              <a:rPr lang="en-US" sz="2600" dirty="0"/>
              <a:t>we set </a:t>
            </a:r>
            <a:r>
              <a:rPr lang="en-US" sz="2600" b="1" dirty="0"/>
              <a:t>H0</a:t>
            </a:r>
            <a:r>
              <a:rPr lang="en-US" sz="2600" dirty="0"/>
              <a:t> to some </a:t>
            </a:r>
            <a:r>
              <a:rPr lang="en-US" sz="2600" b="1" dirty="0"/>
              <a:t>particular distribution </a:t>
            </a:r>
            <a:r>
              <a:rPr lang="en-US" sz="2600" dirty="0"/>
              <a:t>in the family of certain </a:t>
            </a:r>
            <a:r>
              <a:rPr lang="en-US" sz="2600" b="1" dirty="0"/>
              <a:t>prob </a:t>
            </a:r>
            <a:r>
              <a:rPr lang="en-US" sz="2600" b="1" dirty="0" err="1"/>
              <a:t>distrib</a:t>
            </a:r>
            <a:r>
              <a:rPr lang="en-US" sz="2600" dirty="0"/>
              <a:t>, so we </a:t>
            </a:r>
            <a:r>
              <a:rPr lang="en-US" sz="2600" b="1" dirty="0"/>
              <a:t>limit</a:t>
            </a:r>
            <a:r>
              <a:rPr lang="en-US" sz="2600" dirty="0"/>
              <a:t> what </a:t>
            </a:r>
            <a:r>
              <a:rPr lang="en-US" sz="2600" b="1" dirty="0"/>
              <a:t>altern </a:t>
            </a:r>
            <a:r>
              <a:rPr lang="en-US" sz="2600" b="1" dirty="0" err="1"/>
              <a:t>distrib</a:t>
            </a:r>
            <a:r>
              <a:rPr lang="en-US" sz="2600" b="1" dirty="0"/>
              <a:t> </a:t>
            </a:r>
            <a:r>
              <a:rPr lang="en-US" sz="2600" dirty="0"/>
              <a:t>can be, but in </a:t>
            </a:r>
            <a:r>
              <a:rPr lang="en-US" sz="2600" b="1" dirty="0"/>
              <a:t>non-param </a:t>
            </a:r>
            <a:r>
              <a:rPr lang="en-US" sz="2600" dirty="0"/>
              <a:t>(goodness of fit tests) we </a:t>
            </a:r>
            <a:r>
              <a:rPr lang="en-US" sz="2600" b="1" dirty="0"/>
              <a:t>do not impose </a:t>
            </a:r>
            <a:r>
              <a:rPr lang="en-US" sz="2600" dirty="0"/>
              <a:t>any limit</a:t>
            </a:r>
          </a:p>
          <a:p>
            <a:endParaRPr lang="en-US" sz="2600" dirty="0"/>
          </a:p>
          <a:p>
            <a:r>
              <a:rPr lang="en-US" sz="2600" dirty="0"/>
              <a:t>Basically to do goodness of fit test for PMF, we need to do hypothesis testing on vector-valued parameter, we can use Wald’s test (based on MLE), LR test (based on </a:t>
            </a:r>
            <a:r>
              <a:rPr lang="en-US" sz="2600" dirty="0" err="1"/>
              <a:t>lik</a:t>
            </a:r>
            <a:r>
              <a:rPr lang="en-US" sz="2600" dirty="0"/>
              <a:t>)</a:t>
            </a:r>
          </a:p>
          <a:p>
            <a:r>
              <a:rPr lang="en-US" sz="2600" b="1" dirty="0"/>
              <a:t>New distributions</a:t>
            </a:r>
            <a:r>
              <a:rPr lang="en-US" sz="2600" dirty="0"/>
              <a:t>: </a:t>
            </a:r>
            <a:r>
              <a:rPr lang="en-US" sz="2600" b="1" dirty="0"/>
              <a:t>categorical</a:t>
            </a:r>
            <a:r>
              <a:rPr lang="en-US" sz="2600" dirty="0"/>
              <a:t> (more than 2 categories vs Bernoulli), </a:t>
            </a:r>
            <a:r>
              <a:rPr lang="en-US" sz="2600" b="1" dirty="0"/>
              <a:t>multinomial</a:t>
            </a:r>
            <a:r>
              <a:rPr lang="en-US" sz="2600" dirty="0"/>
              <a:t> vs </a:t>
            </a:r>
            <a:r>
              <a:rPr lang="en-US" sz="2600" b="1" dirty="0"/>
              <a:t>binomial</a:t>
            </a:r>
            <a:r>
              <a:rPr lang="en-US" sz="2600" dirty="0"/>
              <a:t>; likelihood of multinomial                                     </a:t>
            </a:r>
            <a:r>
              <a:rPr lang="en-US" sz="2600" dirty="0" err="1"/>
              <a:t>p_MLE</a:t>
            </a:r>
            <a:r>
              <a:rPr lang="en-US" sz="2600" dirty="0"/>
              <a:t>:</a:t>
            </a:r>
          </a:p>
          <a:p>
            <a:r>
              <a:rPr lang="en-US" sz="2600" dirty="0"/>
              <a:t>Multinomial                                 vs categorical</a:t>
            </a:r>
          </a:p>
          <a:p>
            <a:r>
              <a:rPr lang="en-US" sz="2600" dirty="0"/>
              <a:t>So for HT we can use MLE                                           </a:t>
            </a:r>
            <a:r>
              <a:rPr lang="en-US" sz="2600" dirty="0" err="1"/>
              <a:t>asymp</a:t>
            </a:r>
            <a:r>
              <a:rPr lang="en-US" sz="2600" dirty="0"/>
              <a:t> normal, k-1 deg of F, as p’s sum to 1, thus not independent</a:t>
            </a:r>
          </a:p>
        </p:txBody>
      </p:sp>
      <p:pic>
        <p:nvPicPr>
          <p:cNvPr id="5" name="Picture 4">
            <a:extLst>
              <a:ext uri="{FF2B5EF4-FFF2-40B4-BE49-F238E27FC236}">
                <a16:creationId xmlns:a16="http://schemas.microsoft.com/office/drawing/2014/main" id="{0E558D44-55E0-4095-AB93-1C755A699431}"/>
              </a:ext>
            </a:extLst>
          </p:cNvPr>
          <p:cNvPicPr>
            <a:picLocks noChangeAspect="1"/>
          </p:cNvPicPr>
          <p:nvPr/>
        </p:nvPicPr>
        <p:blipFill>
          <a:blip r:embed="rId2"/>
          <a:stretch>
            <a:fillRect/>
          </a:stretch>
        </p:blipFill>
        <p:spPr>
          <a:xfrm>
            <a:off x="76264" y="3085949"/>
            <a:ext cx="8025000" cy="434101"/>
          </a:xfrm>
          <a:prstGeom prst="rect">
            <a:avLst/>
          </a:prstGeom>
          <a:ln>
            <a:solidFill>
              <a:schemeClr val="tx1"/>
            </a:solidFill>
          </a:ln>
        </p:spPr>
      </p:pic>
      <p:pic>
        <p:nvPicPr>
          <p:cNvPr id="7" name="Picture 6">
            <a:extLst>
              <a:ext uri="{FF2B5EF4-FFF2-40B4-BE49-F238E27FC236}">
                <a16:creationId xmlns:a16="http://schemas.microsoft.com/office/drawing/2014/main" id="{A5C720B5-14EA-4856-B11E-C639A30E5D02}"/>
              </a:ext>
            </a:extLst>
          </p:cNvPr>
          <p:cNvPicPr>
            <a:picLocks noChangeAspect="1"/>
          </p:cNvPicPr>
          <p:nvPr/>
        </p:nvPicPr>
        <p:blipFill>
          <a:blip r:embed="rId3"/>
          <a:stretch>
            <a:fillRect/>
          </a:stretch>
        </p:blipFill>
        <p:spPr>
          <a:xfrm>
            <a:off x="8261684" y="2893738"/>
            <a:ext cx="3869314" cy="609341"/>
          </a:xfrm>
          <a:prstGeom prst="rect">
            <a:avLst/>
          </a:prstGeom>
          <a:ln>
            <a:solidFill>
              <a:schemeClr val="tx1"/>
            </a:solidFill>
          </a:ln>
        </p:spPr>
      </p:pic>
      <p:pic>
        <p:nvPicPr>
          <p:cNvPr id="8" name="Picture 7">
            <a:extLst>
              <a:ext uri="{FF2B5EF4-FFF2-40B4-BE49-F238E27FC236}">
                <a16:creationId xmlns:a16="http://schemas.microsoft.com/office/drawing/2014/main" id="{07AF1D72-2411-4A62-B352-869376CA242F}"/>
              </a:ext>
            </a:extLst>
          </p:cNvPr>
          <p:cNvPicPr>
            <a:picLocks noChangeAspect="1"/>
          </p:cNvPicPr>
          <p:nvPr/>
        </p:nvPicPr>
        <p:blipFill>
          <a:blip r:embed="rId4"/>
          <a:stretch>
            <a:fillRect/>
          </a:stretch>
        </p:blipFill>
        <p:spPr>
          <a:xfrm>
            <a:off x="5220452" y="4830930"/>
            <a:ext cx="2624138" cy="455689"/>
          </a:xfrm>
          <a:prstGeom prst="rect">
            <a:avLst/>
          </a:prstGeom>
          <a:ln>
            <a:solidFill>
              <a:schemeClr val="tx1"/>
            </a:solidFill>
          </a:ln>
        </p:spPr>
      </p:pic>
      <p:pic>
        <p:nvPicPr>
          <p:cNvPr id="9" name="Picture 8">
            <a:extLst>
              <a:ext uri="{FF2B5EF4-FFF2-40B4-BE49-F238E27FC236}">
                <a16:creationId xmlns:a16="http://schemas.microsoft.com/office/drawing/2014/main" id="{E071A588-3FE7-4053-A9C3-ED3E91CD42B9}"/>
              </a:ext>
            </a:extLst>
          </p:cNvPr>
          <p:cNvPicPr>
            <a:picLocks noChangeAspect="1"/>
          </p:cNvPicPr>
          <p:nvPr/>
        </p:nvPicPr>
        <p:blipFill>
          <a:blip r:embed="rId5"/>
          <a:stretch>
            <a:fillRect/>
          </a:stretch>
        </p:blipFill>
        <p:spPr>
          <a:xfrm>
            <a:off x="9055017" y="4816643"/>
            <a:ext cx="875047" cy="571459"/>
          </a:xfrm>
          <a:prstGeom prst="rect">
            <a:avLst/>
          </a:prstGeom>
          <a:ln>
            <a:solidFill>
              <a:schemeClr val="tx1"/>
            </a:solidFill>
          </a:ln>
        </p:spPr>
      </p:pic>
      <p:pic>
        <p:nvPicPr>
          <p:cNvPr id="4" name="Picture 3">
            <a:extLst>
              <a:ext uri="{FF2B5EF4-FFF2-40B4-BE49-F238E27FC236}">
                <a16:creationId xmlns:a16="http://schemas.microsoft.com/office/drawing/2014/main" id="{38F8D5EE-98ED-46D0-9923-9E86E4380000}"/>
              </a:ext>
            </a:extLst>
          </p:cNvPr>
          <p:cNvPicPr>
            <a:picLocks noChangeAspect="1"/>
          </p:cNvPicPr>
          <p:nvPr/>
        </p:nvPicPr>
        <p:blipFill>
          <a:blip r:embed="rId6"/>
          <a:stretch>
            <a:fillRect/>
          </a:stretch>
        </p:blipFill>
        <p:spPr>
          <a:xfrm>
            <a:off x="2149892" y="5196140"/>
            <a:ext cx="2284541" cy="498808"/>
          </a:xfrm>
          <a:prstGeom prst="rect">
            <a:avLst/>
          </a:prstGeom>
          <a:ln>
            <a:solidFill>
              <a:schemeClr val="tx1"/>
            </a:solidFill>
          </a:ln>
        </p:spPr>
      </p:pic>
      <p:pic>
        <p:nvPicPr>
          <p:cNvPr id="6" name="Picture 5">
            <a:extLst>
              <a:ext uri="{FF2B5EF4-FFF2-40B4-BE49-F238E27FC236}">
                <a16:creationId xmlns:a16="http://schemas.microsoft.com/office/drawing/2014/main" id="{CD2BBB46-2803-476B-AC4C-3B24083460C5}"/>
              </a:ext>
            </a:extLst>
          </p:cNvPr>
          <p:cNvPicPr>
            <a:picLocks noChangeAspect="1"/>
          </p:cNvPicPr>
          <p:nvPr/>
        </p:nvPicPr>
        <p:blipFill>
          <a:blip r:embed="rId7"/>
          <a:stretch>
            <a:fillRect/>
          </a:stretch>
        </p:blipFill>
        <p:spPr>
          <a:xfrm>
            <a:off x="6451434" y="5337760"/>
            <a:ext cx="1846792" cy="437398"/>
          </a:xfrm>
          <a:prstGeom prst="rect">
            <a:avLst/>
          </a:prstGeom>
          <a:ln>
            <a:solidFill>
              <a:schemeClr val="tx1"/>
            </a:solidFill>
          </a:ln>
        </p:spPr>
      </p:pic>
      <p:pic>
        <p:nvPicPr>
          <p:cNvPr id="10" name="Picture 9">
            <a:extLst>
              <a:ext uri="{FF2B5EF4-FFF2-40B4-BE49-F238E27FC236}">
                <a16:creationId xmlns:a16="http://schemas.microsoft.com/office/drawing/2014/main" id="{00405BAB-3BA5-494A-82A1-F7514EC3E9EB}"/>
              </a:ext>
            </a:extLst>
          </p:cNvPr>
          <p:cNvPicPr>
            <a:picLocks noChangeAspect="1"/>
          </p:cNvPicPr>
          <p:nvPr/>
        </p:nvPicPr>
        <p:blipFill>
          <a:blip r:embed="rId8"/>
          <a:stretch>
            <a:fillRect/>
          </a:stretch>
        </p:blipFill>
        <p:spPr>
          <a:xfrm>
            <a:off x="3879927" y="5702970"/>
            <a:ext cx="3045489" cy="601578"/>
          </a:xfrm>
          <a:prstGeom prst="rect">
            <a:avLst/>
          </a:prstGeom>
          <a:ln>
            <a:solidFill>
              <a:schemeClr val="tx1"/>
            </a:solidFill>
          </a:ln>
        </p:spPr>
      </p:pic>
    </p:spTree>
    <p:extLst>
      <p:ext uri="{BB962C8B-B14F-4D97-AF65-F5344CB8AC3E}">
        <p14:creationId xmlns:p14="http://schemas.microsoft.com/office/powerpoint/2010/main" val="7295417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A7D64-C392-442A-9BFB-1268ED6CA8A9}"/>
              </a:ext>
            </a:extLst>
          </p:cNvPr>
          <p:cNvSpPr>
            <a:spLocks noGrp="1"/>
          </p:cNvSpPr>
          <p:nvPr>
            <p:ph type="title"/>
          </p:nvPr>
        </p:nvSpPr>
        <p:spPr>
          <a:xfrm>
            <a:off x="64476" y="69702"/>
            <a:ext cx="12113456" cy="605547"/>
          </a:xfrm>
        </p:spPr>
        <p:txBody>
          <a:bodyPr>
            <a:normAutofit fontScale="90000"/>
          </a:bodyPr>
          <a:lstStyle/>
          <a:p>
            <a:r>
              <a:rPr lang="en-US" dirty="0"/>
              <a:t>Unit 4 review</a:t>
            </a:r>
          </a:p>
        </p:txBody>
      </p:sp>
      <p:sp>
        <p:nvSpPr>
          <p:cNvPr id="3" name="Content Placeholder 2">
            <a:extLst>
              <a:ext uri="{FF2B5EF4-FFF2-40B4-BE49-F238E27FC236}">
                <a16:creationId xmlns:a16="http://schemas.microsoft.com/office/drawing/2014/main" id="{CEA361EC-BEEA-4494-BB95-2FA325C81EC8}"/>
              </a:ext>
            </a:extLst>
          </p:cNvPr>
          <p:cNvSpPr>
            <a:spLocks noGrp="1"/>
          </p:cNvSpPr>
          <p:nvPr>
            <p:ph idx="1"/>
          </p:nvPr>
        </p:nvSpPr>
        <p:spPr>
          <a:xfrm>
            <a:off x="58554" y="643938"/>
            <a:ext cx="11963400" cy="6108553"/>
          </a:xfrm>
        </p:spPr>
        <p:txBody>
          <a:bodyPr/>
          <a:lstStyle/>
          <a:p>
            <a:r>
              <a:rPr lang="en-US" sz="2600" dirty="0"/>
              <a:t>Now if we square this and plug 1/var (1/(p*(1-p)) instead of FI, we get</a:t>
            </a:r>
          </a:p>
          <a:p>
            <a:r>
              <a:rPr lang="en-US" sz="2600" dirty="0"/>
              <a:t>We divide by p not p(1-p) (we get lower value of test statistics, more conservative)</a:t>
            </a:r>
          </a:p>
          <a:p>
            <a:r>
              <a:rPr lang="en-US" sz="2600" dirty="0"/>
              <a:t>Chi-</a:t>
            </a:r>
            <a:r>
              <a:rPr lang="en-US" sz="2600" dirty="0" err="1"/>
              <a:t>sq</a:t>
            </a:r>
            <a:r>
              <a:rPr lang="en-US" sz="2600" dirty="0"/>
              <a:t>                         vs                         Wald’s test; in Wald’s test </a:t>
            </a:r>
            <a:r>
              <a:rPr lang="en-US" sz="2600" dirty="0" err="1"/>
              <a:t>elem</a:t>
            </a:r>
            <a:r>
              <a:rPr lang="en-US" sz="2600" dirty="0"/>
              <a:t> of </a:t>
            </a:r>
            <a:r>
              <a:rPr lang="en-US" sz="2600" dirty="0" err="1"/>
              <a:t>vec</a:t>
            </a:r>
            <a:r>
              <a:rPr lang="en-US" sz="2600" dirty="0"/>
              <a:t> p are </a:t>
            </a:r>
            <a:r>
              <a:rPr lang="en-US" sz="2600" dirty="0" err="1"/>
              <a:t>indep</a:t>
            </a:r>
            <a:endParaRPr lang="en-US" sz="2600" dirty="0"/>
          </a:p>
          <a:p>
            <a:r>
              <a:rPr lang="en-GB" sz="2500" b="1" dirty="0"/>
              <a:t>Chi-square test </a:t>
            </a:r>
            <a:r>
              <a:rPr lang="en-GB" sz="2500" dirty="0"/>
              <a:t>is used to determine whether there is a statistically significant </a:t>
            </a:r>
            <a:r>
              <a:rPr lang="en-GB" sz="2500" b="1" dirty="0"/>
              <a:t>difference</a:t>
            </a:r>
            <a:r>
              <a:rPr lang="en-GB" sz="2500" dirty="0"/>
              <a:t> between the </a:t>
            </a:r>
            <a:r>
              <a:rPr lang="en-GB" sz="2500" b="1" dirty="0"/>
              <a:t>expected frequencies</a:t>
            </a:r>
            <a:r>
              <a:rPr lang="en-GB" sz="2500" dirty="0"/>
              <a:t> and the </a:t>
            </a:r>
            <a:r>
              <a:rPr lang="en-GB" sz="2500" b="1" dirty="0"/>
              <a:t>obs. frequencies </a:t>
            </a:r>
            <a:r>
              <a:rPr lang="en-GB" sz="2500" dirty="0"/>
              <a:t>in </a:t>
            </a:r>
            <a:r>
              <a:rPr lang="en-GB" sz="2500" b="1" dirty="0"/>
              <a:t>contingency</a:t>
            </a:r>
            <a:r>
              <a:rPr lang="en-GB" sz="2500" dirty="0"/>
              <a:t> table,</a:t>
            </a:r>
            <a:r>
              <a:rPr lang="en-US" sz="2500" dirty="0"/>
              <a:t> Wald’s test is based on </a:t>
            </a:r>
            <a:r>
              <a:rPr lang="en-US" sz="2500" b="1" dirty="0"/>
              <a:t>MLE</a:t>
            </a:r>
            <a:r>
              <a:rPr lang="en-US" sz="2500" dirty="0"/>
              <a:t> to do hypothesis testing on </a:t>
            </a:r>
            <a:r>
              <a:rPr lang="en-US" sz="2500" b="1" dirty="0"/>
              <a:t>param</a:t>
            </a:r>
            <a:r>
              <a:rPr lang="en-US" sz="2500" dirty="0"/>
              <a:t> that are represented by a </a:t>
            </a:r>
            <a:r>
              <a:rPr lang="en-US" sz="2500" b="1" dirty="0"/>
              <a:t>vector</a:t>
            </a:r>
          </a:p>
          <a:p>
            <a:r>
              <a:rPr lang="en-US" sz="2500" dirty="0"/>
              <a:t>Chi-</a:t>
            </a:r>
            <a:r>
              <a:rPr lang="en-US" sz="2500" dirty="0" err="1"/>
              <a:t>sq</a:t>
            </a:r>
            <a:endParaRPr lang="en-US" sz="2500" dirty="0"/>
          </a:p>
          <a:p>
            <a:r>
              <a:rPr lang="en-US" sz="2500" dirty="0"/>
              <a:t>N is number of data points, d-dim of par; K+1 support </a:t>
            </a:r>
          </a:p>
          <a:p>
            <a:r>
              <a:rPr lang="en-US" sz="2500" dirty="0"/>
              <a:t>If we apply Wald’s test to HT param of categorical stat model</a:t>
            </a:r>
          </a:p>
          <a:p>
            <a:pPr marL="0" indent="0">
              <a:buNone/>
            </a:pPr>
            <a:r>
              <a:rPr lang="en-US" sz="2500" dirty="0"/>
              <a:t>As sum of pi’s is 1, FI matrix would not be invertible, instead we use k-1 dim. Vector p, and apply Wald’s test and it turns out to be Chi-</a:t>
            </a:r>
            <a:r>
              <a:rPr lang="en-US" sz="2500" dirty="0" err="1"/>
              <a:t>sq</a:t>
            </a:r>
            <a:r>
              <a:rPr lang="en-US" sz="2500" dirty="0"/>
              <a:t> test (we need p^, I(p^))</a:t>
            </a:r>
          </a:p>
          <a:p>
            <a:r>
              <a:rPr lang="en-US" sz="2500" dirty="0"/>
              <a:t>New terminology: 1) empirical CDF 2) </a:t>
            </a:r>
            <a:r>
              <a:rPr lang="en-US" sz="2500" dirty="0" err="1"/>
              <a:t>Kolgomorov</a:t>
            </a:r>
            <a:r>
              <a:rPr lang="en-US" sz="2500" dirty="0"/>
              <a:t>-Smirnov 3) </a:t>
            </a:r>
            <a:r>
              <a:rPr lang="en-US" sz="2500" dirty="0" err="1"/>
              <a:t>Kolgomorov</a:t>
            </a:r>
            <a:r>
              <a:rPr lang="en-US" sz="2500" dirty="0"/>
              <a:t>-Lilliefors 4) QQ</a:t>
            </a:r>
            <a:endParaRPr lang="en-US" dirty="0"/>
          </a:p>
        </p:txBody>
      </p:sp>
      <p:pic>
        <p:nvPicPr>
          <p:cNvPr id="5" name="Picture 4">
            <a:extLst>
              <a:ext uri="{FF2B5EF4-FFF2-40B4-BE49-F238E27FC236}">
                <a16:creationId xmlns:a16="http://schemas.microsoft.com/office/drawing/2014/main" id="{6FFD7AB8-0D8A-434A-B0F6-50D80954985B}"/>
              </a:ext>
            </a:extLst>
          </p:cNvPr>
          <p:cNvPicPr>
            <a:picLocks noChangeAspect="1"/>
          </p:cNvPicPr>
          <p:nvPr/>
        </p:nvPicPr>
        <p:blipFill>
          <a:blip r:embed="rId2"/>
          <a:stretch>
            <a:fillRect/>
          </a:stretch>
        </p:blipFill>
        <p:spPr>
          <a:xfrm>
            <a:off x="5323717" y="56149"/>
            <a:ext cx="3045489" cy="601578"/>
          </a:xfrm>
          <a:prstGeom prst="rect">
            <a:avLst/>
          </a:prstGeom>
          <a:ln>
            <a:solidFill>
              <a:schemeClr val="tx1"/>
            </a:solidFill>
          </a:ln>
        </p:spPr>
      </p:pic>
      <p:pic>
        <p:nvPicPr>
          <p:cNvPr id="6" name="Picture 5">
            <a:extLst>
              <a:ext uri="{FF2B5EF4-FFF2-40B4-BE49-F238E27FC236}">
                <a16:creationId xmlns:a16="http://schemas.microsoft.com/office/drawing/2014/main" id="{B6ABA57F-A29F-4476-8F01-4596C7FCCB6A}"/>
              </a:ext>
            </a:extLst>
          </p:cNvPr>
          <p:cNvPicPr>
            <a:picLocks noChangeAspect="1"/>
          </p:cNvPicPr>
          <p:nvPr/>
        </p:nvPicPr>
        <p:blipFill>
          <a:blip r:embed="rId3"/>
          <a:stretch>
            <a:fillRect/>
          </a:stretch>
        </p:blipFill>
        <p:spPr>
          <a:xfrm>
            <a:off x="9818769" y="102769"/>
            <a:ext cx="2305735" cy="891841"/>
          </a:xfrm>
          <a:prstGeom prst="rect">
            <a:avLst/>
          </a:prstGeom>
          <a:ln>
            <a:solidFill>
              <a:schemeClr val="tx1"/>
            </a:solidFill>
          </a:ln>
        </p:spPr>
      </p:pic>
      <p:pic>
        <p:nvPicPr>
          <p:cNvPr id="8" name="Picture 7">
            <a:extLst>
              <a:ext uri="{FF2B5EF4-FFF2-40B4-BE49-F238E27FC236}">
                <a16:creationId xmlns:a16="http://schemas.microsoft.com/office/drawing/2014/main" id="{E0A7232B-0E81-4A84-B60F-2D770AA1F43B}"/>
              </a:ext>
            </a:extLst>
          </p:cNvPr>
          <p:cNvPicPr>
            <a:picLocks noChangeAspect="1"/>
          </p:cNvPicPr>
          <p:nvPr/>
        </p:nvPicPr>
        <p:blipFill>
          <a:blip r:embed="rId4"/>
          <a:stretch>
            <a:fillRect/>
          </a:stretch>
        </p:blipFill>
        <p:spPr>
          <a:xfrm>
            <a:off x="3476896" y="1544624"/>
            <a:ext cx="1736787" cy="598601"/>
          </a:xfrm>
          <a:prstGeom prst="rect">
            <a:avLst/>
          </a:prstGeom>
          <a:ln>
            <a:solidFill>
              <a:schemeClr val="tx1"/>
            </a:solidFill>
          </a:ln>
        </p:spPr>
      </p:pic>
      <p:pic>
        <p:nvPicPr>
          <p:cNvPr id="10" name="Picture 9">
            <a:extLst>
              <a:ext uri="{FF2B5EF4-FFF2-40B4-BE49-F238E27FC236}">
                <a16:creationId xmlns:a16="http://schemas.microsoft.com/office/drawing/2014/main" id="{38014BCC-6AC6-4995-BF89-451B109494B7}"/>
              </a:ext>
            </a:extLst>
          </p:cNvPr>
          <p:cNvPicPr>
            <a:picLocks noChangeAspect="1"/>
          </p:cNvPicPr>
          <p:nvPr/>
        </p:nvPicPr>
        <p:blipFill>
          <a:blip r:embed="rId5"/>
          <a:stretch>
            <a:fillRect/>
          </a:stretch>
        </p:blipFill>
        <p:spPr>
          <a:xfrm>
            <a:off x="1338196" y="1545643"/>
            <a:ext cx="1709804" cy="635581"/>
          </a:xfrm>
          <a:prstGeom prst="rect">
            <a:avLst/>
          </a:prstGeom>
          <a:ln>
            <a:solidFill>
              <a:schemeClr val="tx1"/>
            </a:solidFill>
          </a:ln>
        </p:spPr>
      </p:pic>
      <p:pic>
        <p:nvPicPr>
          <p:cNvPr id="12" name="Picture 11">
            <a:extLst>
              <a:ext uri="{FF2B5EF4-FFF2-40B4-BE49-F238E27FC236}">
                <a16:creationId xmlns:a16="http://schemas.microsoft.com/office/drawing/2014/main" id="{B4FCD3B3-2A01-49E2-AAF5-E4CECACDF33B}"/>
              </a:ext>
            </a:extLst>
          </p:cNvPr>
          <p:cNvPicPr>
            <a:picLocks noChangeAspect="1"/>
          </p:cNvPicPr>
          <p:nvPr/>
        </p:nvPicPr>
        <p:blipFill>
          <a:blip r:embed="rId6"/>
          <a:stretch>
            <a:fillRect/>
          </a:stretch>
        </p:blipFill>
        <p:spPr>
          <a:xfrm>
            <a:off x="1191281" y="3135475"/>
            <a:ext cx="11000719" cy="570254"/>
          </a:xfrm>
          <a:prstGeom prst="rect">
            <a:avLst/>
          </a:prstGeom>
          <a:ln>
            <a:solidFill>
              <a:schemeClr val="tx1"/>
            </a:solidFill>
          </a:ln>
        </p:spPr>
      </p:pic>
      <p:pic>
        <p:nvPicPr>
          <p:cNvPr id="14" name="Picture 13">
            <a:extLst>
              <a:ext uri="{FF2B5EF4-FFF2-40B4-BE49-F238E27FC236}">
                <a16:creationId xmlns:a16="http://schemas.microsoft.com/office/drawing/2014/main" id="{A7E5BAA0-5F79-479C-A458-F8271E8FD441}"/>
              </a:ext>
            </a:extLst>
          </p:cNvPr>
          <p:cNvPicPr>
            <a:picLocks noChangeAspect="1"/>
          </p:cNvPicPr>
          <p:nvPr/>
        </p:nvPicPr>
        <p:blipFill>
          <a:blip r:embed="rId7"/>
          <a:stretch>
            <a:fillRect/>
          </a:stretch>
        </p:blipFill>
        <p:spPr>
          <a:xfrm>
            <a:off x="8582526" y="3748019"/>
            <a:ext cx="3597972" cy="748711"/>
          </a:xfrm>
          <a:prstGeom prst="rect">
            <a:avLst/>
          </a:prstGeom>
          <a:ln>
            <a:solidFill>
              <a:schemeClr val="tx1"/>
            </a:solidFill>
          </a:ln>
        </p:spPr>
      </p:pic>
    </p:spTree>
    <p:extLst>
      <p:ext uri="{BB962C8B-B14F-4D97-AF65-F5344CB8AC3E}">
        <p14:creationId xmlns:p14="http://schemas.microsoft.com/office/powerpoint/2010/main" val="33534565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A7D64-C392-442A-9BFB-1268ED6CA8A9}"/>
              </a:ext>
            </a:extLst>
          </p:cNvPr>
          <p:cNvSpPr>
            <a:spLocks noGrp="1"/>
          </p:cNvSpPr>
          <p:nvPr>
            <p:ph type="title"/>
          </p:nvPr>
        </p:nvSpPr>
        <p:spPr>
          <a:xfrm>
            <a:off x="64476" y="69702"/>
            <a:ext cx="12113456" cy="605547"/>
          </a:xfrm>
        </p:spPr>
        <p:txBody>
          <a:bodyPr>
            <a:normAutofit fontScale="90000"/>
          </a:bodyPr>
          <a:lstStyle/>
          <a:p>
            <a:r>
              <a:rPr lang="en-US"/>
              <a:t>Unit 4 review</a:t>
            </a:r>
            <a:endParaRPr lang="en-US" dirty="0"/>
          </a:p>
        </p:txBody>
      </p:sp>
      <p:sp>
        <p:nvSpPr>
          <p:cNvPr id="3" name="Content Placeholder 2">
            <a:extLst>
              <a:ext uri="{FF2B5EF4-FFF2-40B4-BE49-F238E27FC236}">
                <a16:creationId xmlns:a16="http://schemas.microsoft.com/office/drawing/2014/main" id="{CEA361EC-BEEA-4494-BB95-2FA325C81EC8}"/>
              </a:ext>
            </a:extLst>
          </p:cNvPr>
          <p:cNvSpPr>
            <a:spLocks noGrp="1"/>
          </p:cNvSpPr>
          <p:nvPr>
            <p:ph idx="1"/>
          </p:nvPr>
        </p:nvSpPr>
        <p:spPr>
          <a:xfrm>
            <a:off x="106680" y="643938"/>
            <a:ext cx="11963400" cy="6108553"/>
          </a:xfrm>
        </p:spPr>
        <p:txBody>
          <a:bodyPr>
            <a:normAutofit/>
          </a:bodyPr>
          <a:lstStyle/>
          <a:p>
            <a:r>
              <a:rPr lang="en-US" sz="2600" b="1" dirty="0"/>
              <a:t>Goodness of fit test </a:t>
            </a:r>
            <a:r>
              <a:rPr lang="en-US" sz="2600" dirty="0"/>
              <a:t>(non-parametric) – data either comes from </a:t>
            </a:r>
            <a:r>
              <a:rPr lang="en-US" sz="2600" dirty="0" err="1"/>
              <a:t>partic</a:t>
            </a:r>
            <a:r>
              <a:rPr lang="en-US" sz="2600" dirty="0"/>
              <a:t> </a:t>
            </a:r>
            <a:r>
              <a:rPr lang="en-US" sz="2600" dirty="0" err="1"/>
              <a:t>distrib</a:t>
            </a:r>
            <a:r>
              <a:rPr lang="en-US" sz="2600" dirty="0"/>
              <a:t> or not</a:t>
            </a:r>
          </a:p>
          <a:p>
            <a:r>
              <a:rPr lang="en-US" sz="2600" dirty="0"/>
              <a:t>In </a:t>
            </a:r>
            <a:r>
              <a:rPr lang="en-US" sz="2600" b="1" dirty="0"/>
              <a:t>discrete case </a:t>
            </a:r>
            <a:r>
              <a:rPr lang="en-US" sz="2600" dirty="0"/>
              <a:t>(p=p0) we use </a:t>
            </a:r>
            <a:r>
              <a:rPr lang="en-US" sz="2600" b="1" dirty="0"/>
              <a:t>Chi-</a:t>
            </a:r>
            <a:r>
              <a:rPr lang="en-US" sz="2600" b="1" dirty="0" err="1"/>
              <a:t>sq</a:t>
            </a:r>
            <a:r>
              <a:rPr lang="en-US" sz="2600" b="1" dirty="0"/>
              <a:t> test </a:t>
            </a:r>
            <a:r>
              <a:rPr lang="en-US" sz="2600" dirty="0"/>
              <a:t>with k-1 deg Freedom; in </a:t>
            </a:r>
            <a:r>
              <a:rPr lang="en-US" sz="2600" b="1" dirty="0" err="1"/>
              <a:t>contin</a:t>
            </a:r>
            <a:r>
              <a:rPr lang="en-US" sz="2600" b="1" dirty="0"/>
              <a:t> case </a:t>
            </a:r>
            <a:r>
              <a:rPr lang="en-US" sz="2600" dirty="0"/>
              <a:t>pdf instead of </a:t>
            </a:r>
            <a:r>
              <a:rPr lang="en-US" sz="2600" dirty="0" err="1"/>
              <a:t>pmf</a:t>
            </a:r>
            <a:r>
              <a:rPr lang="en-US" sz="2600" dirty="0"/>
              <a:t>, </a:t>
            </a:r>
            <a:r>
              <a:rPr lang="en-US" sz="2600" b="1" dirty="0"/>
              <a:t>chi-</a:t>
            </a:r>
            <a:r>
              <a:rPr lang="en-US" sz="2600" b="1" dirty="0" err="1"/>
              <a:t>sq</a:t>
            </a:r>
            <a:r>
              <a:rPr lang="en-US" sz="2600" b="1" dirty="0"/>
              <a:t> does not work </a:t>
            </a:r>
            <a:r>
              <a:rPr lang="en-US" sz="2600" dirty="0"/>
              <a:t>– becomes parametric test with </a:t>
            </a:r>
            <a:r>
              <a:rPr lang="en-US" sz="2600" b="1" dirty="0"/>
              <a:t>inf</a:t>
            </a:r>
            <a:r>
              <a:rPr lang="en-US" sz="2600" dirty="0"/>
              <a:t> deg of freed.</a:t>
            </a:r>
          </a:p>
          <a:p>
            <a:r>
              <a:rPr lang="en-US" sz="2600" dirty="0"/>
              <a:t>One option is to </a:t>
            </a:r>
            <a:r>
              <a:rPr lang="en-US" sz="2600" b="1" dirty="0"/>
              <a:t>convert PDF into PMF </a:t>
            </a:r>
            <a:r>
              <a:rPr lang="en-US" sz="2600" dirty="0"/>
              <a:t>by introducing </a:t>
            </a:r>
            <a:r>
              <a:rPr lang="en-US" sz="2600" b="1" dirty="0"/>
              <a:t>bins</a:t>
            </a:r>
            <a:r>
              <a:rPr lang="en-US" sz="2600" dirty="0"/>
              <a:t> and use </a:t>
            </a:r>
            <a:r>
              <a:rPr lang="en-US" sz="2600" b="1" dirty="0"/>
              <a:t>Chi-</a:t>
            </a:r>
            <a:r>
              <a:rPr lang="en-US" sz="2600" b="1" dirty="0" err="1"/>
              <a:t>sq</a:t>
            </a:r>
            <a:r>
              <a:rPr lang="en-US" sz="2600" b="1" dirty="0"/>
              <a:t> test</a:t>
            </a:r>
          </a:p>
          <a:p>
            <a:r>
              <a:rPr lang="en-US" sz="2600" dirty="0"/>
              <a:t>Empirical CDF                                                                             </a:t>
            </a:r>
            <a:r>
              <a:rPr lang="en-US" sz="2600" dirty="0" err="1"/>
              <a:t>cdf</a:t>
            </a:r>
            <a:r>
              <a:rPr lang="en-US" sz="2600" dirty="0"/>
              <a:t> fully character </a:t>
            </a:r>
            <a:r>
              <a:rPr lang="en-US" sz="2600" dirty="0" err="1"/>
              <a:t>distr</a:t>
            </a:r>
            <a:r>
              <a:rPr lang="en-US" sz="2600" dirty="0"/>
              <a:t> of X</a:t>
            </a:r>
          </a:p>
          <a:p>
            <a:r>
              <a:rPr lang="en-US" sz="2600" dirty="0"/>
              <a:t>Having found a way to </a:t>
            </a:r>
            <a:r>
              <a:rPr lang="en-US" sz="2600" b="1" dirty="0"/>
              <a:t>estimate CDF by emp CDF</a:t>
            </a:r>
            <a:r>
              <a:rPr lang="en-US" sz="2600" dirty="0"/>
              <a:t>, we want to </a:t>
            </a:r>
            <a:r>
              <a:rPr lang="en-US" sz="2600" b="1" dirty="0"/>
              <a:t>measure</a:t>
            </a:r>
            <a:r>
              <a:rPr lang="en-US" sz="2600" dirty="0"/>
              <a:t> </a:t>
            </a:r>
            <a:r>
              <a:rPr lang="en-US" sz="2600" b="1" dirty="0"/>
              <a:t>how close </a:t>
            </a:r>
            <a:r>
              <a:rPr lang="en-US" sz="2600" dirty="0"/>
              <a:t>the true and empirical CDFs are and what are </a:t>
            </a:r>
            <a:r>
              <a:rPr lang="en-US" sz="2600" b="1" dirty="0" err="1"/>
              <a:t>fluct</a:t>
            </a:r>
            <a:r>
              <a:rPr lang="en-US" sz="2600" dirty="0"/>
              <a:t> of distance given some number of obs.</a:t>
            </a:r>
          </a:p>
          <a:p>
            <a:r>
              <a:rPr lang="en-US" sz="2600" dirty="0"/>
              <a:t>Empirical CDF is consist </a:t>
            </a:r>
            <a:r>
              <a:rPr lang="en-US" sz="2600" dirty="0" err="1"/>
              <a:t>estim</a:t>
            </a:r>
            <a:r>
              <a:rPr lang="en-US" sz="2600" dirty="0"/>
              <a:t> of CDF, because by LLN </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E[X]  and E[X] -&gt; to CDF</a:t>
            </a:r>
          </a:p>
          <a:p>
            <a:r>
              <a:rPr lang="en-US" sz="2400" b="1" dirty="0" err="1">
                <a:solidFill>
                  <a:prstClr val="black"/>
                </a:solidFill>
                <a:latin typeface="Calibri" panose="020F0502020204030204"/>
              </a:rPr>
              <a:t>Glivenko-Cantinelli</a:t>
            </a:r>
            <a:r>
              <a:rPr lang="en-US" sz="2400" dirty="0">
                <a:solidFill>
                  <a:prstClr val="black"/>
                </a:solidFill>
                <a:latin typeface="Calibri" panose="020F0502020204030204"/>
              </a:rPr>
              <a:t> theorem guarantees consistence</a:t>
            </a:r>
          </a:p>
          <a:p>
            <a:r>
              <a:rPr lang="en-US" sz="2400" dirty="0" err="1"/>
              <a:t>Fn</a:t>
            </a:r>
            <a:r>
              <a:rPr lang="en-US" sz="2400" dirty="0"/>
              <a:t> is average of Bern. rand var.                                                             here variance is a </a:t>
            </a:r>
            <a:r>
              <a:rPr lang="en-US" sz="2400" dirty="0" err="1"/>
              <a:t>func</a:t>
            </a:r>
            <a:r>
              <a:rPr lang="en-US" sz="2400" dirty="0"/>
              <a:t> of t</a:t>
            </a:r>
          </a:p>
          <a:p>
            <a:r>
              <a:rPr lang="en-US" sz="2400" b="1" dirty="0" err="1"/>
              <a:t>Donsker’s</a:t>
            </a:r>
            <a:r>
              <a:rPr lang="en-US" sz="2400" dirty="0"/>
              <a:t> theorem:                                                 uniform CLT; we can look </a:t>
            </a:r>
            <a:r>
              <a:rPr lang="en-US" sz="2400" dirty="0" err="1"/>
              <a:t>q_alpha</a:t>
            </a:r>
            <a:r>
              <a:rPr lang="en-US" sz="2400" dirty="0"/>
              <a:t> in tables </a:t>
            </a:r>
          </a:p>
          <a:p>
            <a:r>
              <a:rPr lang="en-US" sz="2400" dirty="0"/>
              <a:t>So, in discrete case we use Chi-</a:t>
            </a:r>
            <a:r>
              <a:rPr lang="en-US" sz="2400" dirty="0" err="1"/>
              <a:t>sq</a:t>
            </a:r>
            <a:r>
              <a:rPr lang="en-US" sz="2400" dirty="0"/>
              <a:t>, in </a:t>
            </a:r>
            <a:r>
              <a:rPr lang="en-US" sz="2400" dirty="0" err="1"/>
              <a:t>contin</a:t>
            </a:r>
            <a:r>
              <a:rPr lang="en-US" sz="2400" dirty="0"/>
              <a:t> </a:t>
            </a:r>
            <a:r>
              <a:rPr lang="en-US" sz="2400" dirty="0" err="1"/>
              <a:t>Kolg</a:t>
            </a:r>
            <a:r>
              <a:rPr lang="en-US" sz="2400" dirty="0"/>
              <a:t>-Smirnov</a:t>
            </a:r>
          </a:p>
          <a:p>
            <a:r>
              <a:rPr lang="en-US" sz="2400" dirty="0"/>
              <a:t>So, we should find sup, worst case t in R (</a:t>
            </a:r>
            <a:r>
              <a:rPr lang="en-US" sz="2400" dirty="0" err="1"/>
              <a:t>comput</a:t>
            </a:r>
            <a:r>
              <a:rPr lang="en-US" sz="2400" dirty="0"/>
              <a:t> hard), sup can only be </a:t>
            </a:r>
            <a:r>
              <a:rPr lang="en-US" sz="2400" dirty="0" err="1"/>
              <a:t>achiev</a:t>
            </a:r>
            <a:r>
              <a:rPr lang="en-US" sz="2400" dirty="0"/>
              <a:t> at </a:t>
            </a:r>
            <a:r>
              <a:rPr lang="en-US" sz="2400" dirty="0" err="1"/>
              <a:t>obs</a:t>
            </a:r>
            <a:r>
              <a:rPr lang="en-US" sz="2400" dirty="0"/>
              <a:t> points</a:t>
            </a:r>
            <a:endParaRPr lang="en-US" sz="2600" dirty="0"/>
          </a:p>
        </p:txBody>
      </p:sp>
      <p:pic>
        <p:nvPicPr>
          <p:cNvPr id="5" name="Picture 4">
            <a:extLst>
              <a:ext uri="{FF2B5EF4-FFF2-40B4-BE49-F238E27FC236}">
                <a16:creationId xmlns:a16="http://schemas.microsoft.com/office/drawing/2014/main" id="{4F267762-B1EC-44FB-81A8-1ABE6504EE5A}"/>
              </a:ext>
            </a:extLst>
          </p:cNvPr>
          <p:cNvPicPr>
            <a:picLocks noChangeAspect="1"/>
          </p:cNvPicPr>
          <p:nvPr/>
        </p:nvPicPr>
        <p:blipFill>
          <a:blip r:embed="rId2"/>
          <a:stretch>
            <a:fillRect/>
          </a:stretch>
        </p:blipFill>
        <p:spPr>
          <a:xfrm>
            <a:off x="2404179" y="2358933"/>
            <a:ext cx="2047875" cy="623778"/>
          </a:xfrm>
          <a:prstGeom prst="rect">
            <a:avLst/>
          </a:prstGeom>
          <a:ln>
            <a:solidFill>
              <a:schemeClr val="tx1"/>
            </a:solidFill>
          </a:ln>
        </p:spPr>
      </p:pic>
      <p:pic>
        <p:nvPicPr>
          <p:cNvPr id="7" name="Picture 6">
            <a:extLst>
              <a:ext uri="{FF2B5EF4-FFF2-40B4-BE49-F238E27FC236}">
                <a16:creationId xmlns:a16="http://schemas.microsoft.com/office/drawing/2014/main" id="{4F4E194A-2125-45CC-87D2-94F03B8003EF}"/>
              </a:ext>
            </a:extLst>
          </p:cNvPr>
          <p:cNvPicPr>
            <a:picLocks noChangeAspect="1"/>
          </p:cNvPicPr>
          <p:nvPr/>
        </p:nvPicPr>
        <p:blipFill>
          <a:blip r:embed="rId3"/>
          <a:stretch>
            <a:fillRect/>
          </a:stretch>
        </p:blipFill>
        <p:spPr>
          <a:xfrm>
            <a:off x="4569521" y="2409347"/>
            <a:ext cx="3321222" cy="510957"/>
          </a:xfrm>
          <a:prstGeom prst="rect">
            <a:avLst/>
          </a:prstGeom>
          <a:ln>
            <a:solidFill>
              <a:schemeClr val="tx1"/>
            </a:solidFill>
          </a:ln>
        </p:spPr>
      </p:pic>
      <p:pic>
        <p:nvPicPr>
          <p:cNvPr id="9" name="Picture 8">
            <a:extLst>
              <a:ext uri="{FF2B5EF4-FFF2-40B4-BE49-F238E27FC236}">
                <a16:creationId xmlns:a16="http://schemas.microsoft.com/office/drawing/2014/main" id="{DA18C535-65B1-42B2-BCAC-A1F03F0648C2}"/>
              </a:ext>
            </a:extLst>
          </p:cNvPr>
          <p:cNvPicPr>
            <a:picLocks noChangeAspect="1"/>
          </p:cNvPicPr>
          <p:nvPr/>
        </p:nvPicPr>
        <p:blipFill>
          <a:blip r:embed="rId4"/>
          <a:stretch>
            <a:fillRect/>
          </a:stretch>
        </p:blipFill>
        <p:spPr>
          <a:xfrm>
            <a:off x="10500170" y="3683234"/>
            <a:ext cx="1599425" cy="503756"/>
          </a:xfrm>
          <a:prstGeom prst="rect">
            <a:avLst/>
          </a:prstGeom>
          <a:ln>
            <a:solidFill>
              <a:schemeClr val="tx1"/>
            </a:solidFill>
          </a:ln>
        </p:spPr>
      </p:pic>
      <p:pic>
        <p:nvPicPr>
          <p:cNvPr id="11" name="Picture 10">
            <a:extLst>
              <a:ext uri="{FF2B5EF4-FFF2-40B4-BE49-F238E27FC236}">
                <a16:creationId xmlns:a16="http://schemas.microsoft.com/office/drawing/2014/main" id="{3A3C18E2-E43F-482A-AB5D-48552111285C}"/>
              </a:ext>
            </a:extLst>
          </p:cNvPr>
          <p:cNvPicPr>
            <a:picLocks noChangeAspect="1"/>
          </p:cNvPicPr>
          <p:nvPr/>
        </p:nvPicPr>
        <p:blipFill>
          <a:blip r:embed="rId5"/>
          <a:stretch>
            <a:fillRect/>
          </a:stretch>
        </p:blipFill>
        <p:spPr>
          <a:xfrm>
            <a:off x="6968937" y="4137031"/>
            <a:ext cx="2303400" cy="481833"/>
          </a:xfrm>
          <a:prstGeom prst="rect">
            <a:avLst/>
          </a:prstGeom>
          <a:ln>
            <a:solidFill>
              <a:schemeClr val="tx1"/>
            </a:solidFill>
          </a:ln>
        </p:spPr>
      </p:pic>
      <p:pic>
        <p:nvPicPr>
          <p:cNvPr id="12" name="Picture 11">
            <a:extLst>
              <a:ext uri="{FF2B5EF4-FFF2-40B4-BE49-F238E27FC236}">
                <a16:creationId xmlns:a16="http://schemas.microsoft.com/office/drawing/2014/main" id="{7960F91B-3A0F-4765-AD4A-FCB9D4397179}"/>
              </a:ext>
            </a:extLst>
          </p:cNvPr>
          <p:cNvPicPr>
            <a:picLocks noChangeAspect="1"/>
          </p:cNvPicPr>
          <p:nvPr/>
        </p:nvPicPr>
        <p:blipFill>
          <a:blip r:embed="rId6"/>
          <a:stretch>
            <a:fillRect/>
          </a:stretch>
        </p:blipFill>
        <p:spPr>
          <a:xfrm>
            <a:off x="4256423" y="4666811"/>
            <a:ext cx="3989220" cy="466663"/>
          </a:xfrm>
          <a:prstGeom prst="rect">
            <a:avLst/>
          </a:prstGeom>
          <a:ln>
            <a:solidFill>
              <a:schemeClr val="tx1"/>
            </a:solidFill>
          </a:ln>
        </p:spPr>
      </p:pic>
      <p:pic>
        <p:nvPicPr>
          <p:cNvPr id="13" name="Picture 12">
            <a:extLst>
              <a:ext uri="{FF2B5EF4-FFF2-40B4-BE49-F238E27FC236}">
                <a16:creationId xmlns:a16="http://schemas.microsoft.com/office/drawing/2014/main" id="{6E34D2C1-31C0-4D30-A4E3-B65B021BACCB}"/>
              </a:ext>
            </a:extLst>
          </p:cNvPr>
          <p:cNvPicPr>
            <a:picLocks noChangeAspect="1"/>
          </p:cNvPicPr>
          <p:nvPr/>
        </p:nvPicPr>
        <p:blipFill>
          <a:blip r:embed="rId7"/>
          <a:stretch>
            <a:fillRect/>
          </a:stretch>
        </p:blipFill>
        <p:spPr>
          <a:xfrm>
            <a:off x="9386887" y="4306303"/>
            <a:ext cx="1127709" cy="410076"/>
          </a:xfrm>
          <a:prstGeom prst="rect">
            <a:avLst/>
          </a:prstGeom>
        </p:spPr>
      </p:pic>
      <p:pic>
        <p:nvPicPr>
          <p:cNvPr id="14" name="Picture 13">
            <a:extLst>
              <a:ext uri="{FF2B5EF4-FFF2-40B4-BE49-F238E27FC236}">
                <a16:creationId xmlns:a16="http://schemas.microsoft.com/office/drawing/2014/main" id="{4D7E6736-7289-4225-8AB6-6FE6FD03A9E5}"/>
              </a:ext>
            </a:extLst>
          </p:cNvPr>
          <p:cNvPicPr>
            <a:picLocks noChangeAspect="1"/>
          </p:cNvPicPr>
          <p:nvPr/>
        </p:nvPicPr>
        <p:blipFill>
          <a:blip r:embed="rId8"/>
          <a:stretch>
            <a:fillRect/>
          </a:stretch>
        </p:blipFill>
        <p:spPr>
          <a:xfrm>
            <a:off x="2922922" y="5177840"/>
            <a:ext cx="3242128" cy="533150"/>
          </a:xfrm>
          <a:prstGeom prst="rect">
            <a:avLst/>
          </a:prstGeom>
          <a:ln>
            <a:solidFill>
              <a:schemeClr val="tx1"/>
            </a:solidFill>
          </a:ln>
        </p:spPr>
      </p:pic>
      <p:pic>
        <p:nvPicPr>
          <p:cNvPr id="15" name="Picture 14">
            <a:extLst>
              <a:ext uri="{FF2B5EF4-FFF2-40B4-BE49-F238E27FC236}">
                <a16:creationId xmlns:a16="http://schemas.microsoft.com/office/drawing/2014/main" id="{B1E8964F-C8A1-4FC3-A3A5-86CF5EAC71CC}"/>
              </a:ext>
            </a:extLst>
          </p:cNvPr>
          <p:cNvPicPr>
            <a:picLocks noChangeAspect="1"/>
          </p:cNvPicPr>
          <p:nvPr/>
        </p:nvPicPr>
        <p:blipFill>
          <a:blip r:embed="rId9"/>
          <a:stretch>
            <a:fillRect/>
          </a:stretch>
        </p:blipFill>
        <p:spPr>
          <a:xfrm>
            <a:off x="7579393" y="5589671"/>
            <a:ext cx="2540604" cy="474246"/>
          </a:xfrm>
          <a:prstGeom prst="rect">
            <a:avLst/>
          </a:prstGeom>
          <a:ln>
            <a:solidFill>
              <a:schemeClr val="tx1"/>
            </a:solidFill>
          </a:ln>
        </p:spPr>
      </p:pic>
      <p:pic>
        <p:nvPicPr>
          <p:cNvPr id="17" name="Picture 16">
            <a:extLst>
              <a:ext uri="{FF2B5EF4-FFF2-40B4-BE49-F238E27FC236}">
                <a16:creationId xmlns:a16="http://schemas.microsoft.com/office/drawing/2014/main" id="{86548408-E9DB-49A4-AD59-F93430DE15C0}"/>
              </a:ext>
            </a:extLst>
          </p:cNvPr>
          <p:cNvPicPr>
            <a:picLocks noChangeAspect="1"/>
          </p:cNvPicPr>
          <p:nvPr/>
        </p:nvPicPr>
        <p:blipFill>
          <a:blip r:embed="rId10"/>
          <a:stretch>
            <a:fillRect/>
          </a:stretch>
        </p:blipFill>
        <p:spPr>
          <a:xfrm>
            <a:off x="10244639" y="5592678"/>
            <a:ext cx="1745333" cy="423111"/>
          </a:xfrm>
          <a:prstGeom prst="rect">
            <a:avLst/>
          </a:prstGeom>
          <a:ln>
            <a:solidFill>
              <a:schemeClr val="tx1"/>
            </a:solidFill>
          </a:ln>
        </p:spPr>
      </p:pic>
    </p:spTree>
    <p:extLst>
      <p:ext uri="{BB962C8B-B14F-4D97-AF65-F5344CB8AC3E}">
        <p14:creationId xmlns:p14="http://schemas.microsoft.com/office/powerpoint/2010/main" val="2401973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A7D64-C392-442A-9BFB-1268ED6CA8A9}"/>
              </a:ext>
            </a:extLst>
          </p:cNvPr>
          <p:cNvSpPr>
            <a:spLocks noGrp="1"/>
          </p:cNvSpPr>
          <p:nvPr>
            <p:ph type="title"/>
          </p:nvPr>
        </p:nvSpPr>
        <p:spPr>
          <a:xfrm>
            <a:off x="48434" y="37619"/>
            <a:ext cx="12113456" cy="571982"/>
          </a:xfrm>
        </p:spPr>
        <p:txBody>
          <a:bodyPr>
            <a:normAutofit fontScale="90000"/>
          </a:bodyPr>
          <a:lstStyle/>
          <a:p>
            <a:r>
              <a:rPr lang="en-US" dirty="0"/>
              <a:t>Unit 4 review</a:t>
            </a:r>
          </a:p>
        </p:txBody>
      </p:sp>
      <p:sp>
        <p:nvSpPr>
          <p:cNvPr id="3" name="Content Placeholder 2">
            <a:extLst>
              <a:ext uri="{FF2B5EF4-FFF2-40B4-BE49-F238E27FC236}">
                <a16:creationId xmlns:a16="http://schemas.microsoft.com/office/drawing/2014/main" id="{CEA361EC-BEEA-4494-BB95-2FA325C81EC8}"/>
              </a:ext>
            </a:extLst>
          </p:cNvPr>
          <p:cNvSpPr>
            <a:spLocks noGrp="1"/>
          </p:cNvSpPr>
          <p:nvPr>
            <p:ph idx="1"/>
          </p:nvPr>
        </p:nvSpPr>
        <p:spPr>
          <a:xfrm>
            <a:off x="26470" y="515602"/>
            <a:ext cx="11963400" cy="6310314"/>
          </a:xfrm>
        </p:spPr>
        <p:txBody>
          <a:bodyPr>
            <a:normAutofit/>
          </a:bodyPr>
          <a:lstStyle/>
          <a:p>
            <a:r>
              <a:rPr lang="en-GB" sz="2600" dirty="0"/>
              <a:t>Sup is only ach at </a:t>
            </a:r>
            <a:r>
              <a:rPr lang="en-GB" sz="2600" dirty="0" err="1"/>
              <a:t>obs</a:t>
            </a:r>
            <a:r>
              <a:rPr lang="en-GB" sz="2600" dirty="0"/>
              <a:t> points, per each points 2 </a:t>
            </a:r>
            <a:r>
              <a:rPr lang="en-GB" sz="2600" dirty="0" err="1"/>
              <a:t>discr</a:t>
            </a:r>
            <a:r>
              <a:rPr lang="en-GB" sz="2600" dirty="0"/>
              <a:t> to check</a:t>
            </a:r>
          </a:p>
          <a:p>
            <a:r>
              <a:rPr lang="en-GB" sz="2600" dirty="0"/>
              <a:t>So, in practice we compute Tn                                         </a:t>
            </a:r>
          </a:p>
          <a:p>
            <a:pPr marL="0" indent="0">
              <a:buNone/>
            </a:pPr>
            <a:r>
              <a:rPr lang="en-GB" sz="2600" dirty="0"/>
              <a:t>As                                                             we can use</a:t>
            </a:r>
          </a:p>
          <a:p>
            <a:pPr marL="0" indent="0">
              <a:buNone/>
            </a:pPr>
            <a:r>
              <a:rPr lang="en-GB" sz="2600" dirty="0"/>
              <a:t>Then                                    where            or t=F^-1(x)</a:t>
            </a:r>
          </a:p>
          <a:p>
            <a:r>
              <a:rPr lang="en-GB" sz="2600" dirty="0"/>
              <a:t>Inverse transform sampling: U=F(x); we randomly sample from uniform then F(x)=0.5</a:t>
            </a:r>
          </a:p>
          <a:p>
            <a:pPr marL="0" indent="0">
              <a:buNone/>
            </a:pPr>
            <a:r>
              <a:rPr lang="en-GB" sz="2600" dirty="0"/>
              <a:t>Then we use x=F^-1(0.5) to get quantile, F should be invertible</a:t>
            </a:r>
          </a:p>
          <a:p>
            <a:r>
              <a:rPr lang="en-GB" sz="2600" b="1" dirty="0" err="1"/>
              <a:t>Kolgomorov</a:t>
            </a:r>
            <a:r>
              <a:rPr lang="en-GB" sz="2600" b="1" dirty="0"/>
              <a:t>-Lilliefors test- </a:t>
            </a:r>
            <a:r>
              <a:rPr lang="en-GB" sz="2600" dirty="0"/>
              <a:t>we use this test in cases when we do not know the true values of parameters, but we use estimators for those values, then they become biased and closer, so we need more </a:t>
            </a:r>
            <a:r>
              <a:rPr lang="en-GB" sz="2600" dirty="0" err="1"/>
              <a:t>convservative</a:t>
            </a:r>
            <a:r>
              <a:rPr lang="en-GB" sz="2600" dirty="0"/>
              <a:t> (lower) quantiles (everything is same as in KS test, but different quantiles to compare the Tn with)</a:t>
            </a:r>
          </a:p>
          <a:p>
            <a:r>
              <a:rPr lang="en-GB" sz="2600" b="1" dirty="0"/>
              <a:t>QQ plot </a:t>
            </a:r>
            <a:r>
              <a:rPr lang="en-GB" sz="2600" dirty="0"/>
              <a:t>compared to earlier tests, which were based on </a:t>
            </a:r>
            <a:r>
              <a:rPr lang="en-GB" sz="2600" b="1" dirty="0"/>
              <a:t>test statistics </a:t>
            </a:r>
            <a:r>
              <a:rPr lang="en-GB" sz="2600" dirty="0"/>
              <a:t>and </a:t>
            </a:r>
            <a:r>
              <a:rPr lang="en-GB" sz="2600" b="1" dirty="0"/>
              <a:t>p-values</a:t>
            </a:r>
            <a:r>
              <a:rPr lang="en-GB" sz="2600" dirty="0"/>
              <a:t>, is a </a:t>
            </a:r>
            <a:r>
              <a:rPr lang="en-GB" sz="2600" b="1" dirty="0"/>
              <a:t>visual</a:t>
            </a:r>
            <a:r>
              <a:rPr lang="en-GB" sz="2600" dirty="0"/>
              <a:t> test, to test whether a </a:t>
            </a:r>
            <a:r>
              <a:rPr lang="en-GB" sz="2600" b="1" dirty="0"/>
              <a:t>particular distribution </a:t>
            </a:r>
            <a:r>
              <a:rPr lang="en-GB" sz="2600" dirty="0"/>
              <a:t>is </a:t>
            </a:r>
            <a:r>
              <a:rPr lang="en-GB" sz="2600" b="1" dirty="0"/>
              <a:t>close</a:t>
            </a:r>
            <a:r>
              <a:rPr lang="en-GB" sz="2600" dirty="0"/>
              <a:t> to another distribution</a:t>
            </a:r>
          </a:p>
          <a:p>
            <a:r>
              <a:rPr lang="en-GB" sz="2600" dirty="0"/>
              <a:t>We can also use </a:t>
            </a:r>
            <a:r>
              <a:rPr lang="en-GB" sz="2600" b="1" dirty="0"/>
              <a:t>histograms</a:t>
            </a:r>
            <a:r>
              <a:rPr lang="en-GB" sz="2600" dirty="0"/>
              <a:t>, </a:t>
            </a:r>
            <a:r>
              <a:rPr lang="en-GB" sz="2600" b="1" dirty="0"/>
              <a:t>PDFs, CDFs</a:t>
            </a:r>
            <a:r>
              <a:rPr lang="en-GB" sz="2600" dirty="0"/>
              <a:t>, but using those it is </a:t>
            </a:r>
            <a:r>
              <a:rPr lang="en-GB" sz="2600" b="1" dirty="0"/>
              <a:t>hard</a:t>
            </a:r>
            <a:r>
              <a:rPr lang="en-GB" sz="2600" dirty="0"/>
              <a:t> to see </a:t>
            </a:r>
            <a:r>
              <a:rPr lang="en-GB" sz="2600" b="1" dirty="0"/>
              <a:t>departures</a:t>
            </a:r>
          </a:p>
          <a:p>
            <a:r>
              <a:rPr lang="en-GB" sz="2600" dirty="0"/>
              <a:t>We use </a:t>
            </a:r>
            <a:r>
              <a:rPr lang="en-GB" sz="2600" dirty="0" err="1"/>
              <a:t>qq</a:t>
            </a:r>
            <a:r>
              <a:rPr lang="en-GB" sz="2600" dirty="0"/>
              <a:t> plots  when N of </a:t>
            </a:r>
            <a:r>
              <a:rPr lang="en-GB" sz="2600" dirty="0" err="1"/>
              <a:t>obs</a:t>
            </a:r>
            <a:r>
              <a:rPr lang="en-GB" sz="2600" dirty="0"/>
              <a:t> is small (&lt;50), if N is large, we can use t-test or KS</a:t>
            </a:r>
            <a:endParaRPr lang="en-US" sz="2600" dirty="0"/>
          </a:p>
        </p:txBody>
      </p:sp>
      <p:pic>
        <p:nvPicPr>
          <p:cNvPr id="7" name="Picture 6">
            <a:extLst>
              <a:ext uri="{FF2B5EF4-FFF2-40B4-BE49-F238E27FC236}">
                <a16:creationId xmlns:a16="http://schemas.microsoft.com/office/drawing/2014/main" id="{2B0FA529-9329-4611-8403-70BCFB1BDED3}"/>
              </a:ext>
            </a:extLst>
          </p:cNvPr>
          <p:cNvPicPr>
            <a:picLocks noChangeAspect="1"/>
          </p:cNvPicPr>
          <p:nvPr/>
        </p:nvPicPr>
        <p:blipFill>
          <a:blip r:embed="rId2"/>
          <a:stretch>
            <a:fillRect/>
          </a:stretch>
        </p:blipFill>
        <p:spPr>
          <a:xfrm>
            <a:off x="8614611" y="35349"/>
            <a:ext cx="3555174" cy="1902018"/>
          </a:xfrm>
          <a:prstGeom prst="rect">
            <a:avLst/>
          </a:prstGeom>
        </p:spPr>
      </p:pic>
      <p:pic>
        <p:nvPicPr>
          <p:cNvPr id="8" name="Picture 7">
            <a:extLst>
              <a:ext uri="{FF2B5EF4-FFF2-40B4-BE49-F238E27FC236}">
                <a16:creationId xmlns:a16="http://schemas.microsoft.com/office/drawing/2014/main" id="{45F28978-04E3-44E7-9296-447D96EBA920}"/>
              </a:ext>
            </a:extLst>
          </p:cNvPr>
          <p:cNvPicPr>
            <a:picLocks noChangeAspect="1"/>
          </p:cNvPicPr>
          <p:nvPr/>
        </p:nvPicPr>
        <p:blipFill>
          <a:blip r:embed="rId3"/>
          <a:stretch>
            <a:fillRect/>
          </a:stretch>
        </p:blipFill>
        <p:spPr>
          <a:xfrm>
            <a:off x="4553951" y="963028"/>
            <a:ext cx="2904393" cy="496804"/>
          </a:xfrm>
          <a:prstGeom prst="rect">
            <a:avLst/>
          </a:prstGeom>
          <a:ln>
            <a:solidFill>
              <a:schemeClr val="tx1"/>
            </a:solidFill>
          </a:ln>
        </p:spPr>
      </p:pic>
      <p:pic>
        <p:nvPicPr>
          <p:cNvPr id="9" name="Picture 8">
            <a:extLst>
              <a:ext uri="{FF2B5EF4-FFF2-40B4-BE49-F238E27FC236}">
                <a16:creationId xmlns:a16="http://schemas.microsoft.com/office/drawing/2014/main" id="{5F24BF0B-B631-4DC9-8F3A-E8DD15BF7328}"/>
              </a:ext>
            </a:extLst>
          </p:cNvPr>
          <p:cNvPicPr>
            <a:picLocks noChangeAspect="1"/>
          </p:cNvPicPr>
          <p:nvPr/>
        </p:nvPicPr>
        <p:blipFill>
          <a:blip r:embed="rId4"/>
          <a:stretch>
            <a:fillRect/>
          </a:stretch>
        </p:blipFill>
        <p:spPr>
          <a:xfrm>
            <a:off x="480511" y="1526757"/>
            <a:ext cx="4412021" cy="510590"/>
          </a:xfrm>
          <a:prstGeom prst="rect">
            <a:avLst/>
          </a:prstGeom>
          <a:ln>
            <a:solidFill>
              <a:schemeClr val="tx1"/>
            </a:solidFill>
          </a:ln>
        </p:spPr>
      </p:pic>
      <p:pic>
        <p:nvPicPr>
          <p:cNvPr id="10" name="Picture 9">
            <a:extLst>
              <a:ext uri="{FF2B5EF4-FFF2-40B4-BE49-F238E27FC236}">
                <a16:creationId xmlns:a16="http://schemas.microsoft.com/office/drawing/2014/main" id="{D84C0FEB-E900-4ED2-B337-0E72968667DA}"/>
              </a:ext>
            </a:extLst>
          </p:cNvPr>
          <p:cNvPicPr>
            <a:picLocks noChangeAspect="1"/>
          </p:cNvPicPr>
          <p:nvPr/>
        </p:nvPicPr>
        <p:blipFill>
          <a:blip r:embed="rId5"/>
          <a:stretch>
            <a:fillRect/>
          </a:stretch>
        </p:blipFill>
        <p:spPr>
          <a:xfrm>
            <a:off x="6589043" y="1534026"/>
            <a:ext cx="1322222" cy="423111"/>
          </a:xfrm>
          <a:prstGeom prst="rect">
            <a:avLst/>
          </a:prstGeom>
          <a:ln>
            <a:solidFill>
              <a:schemeClr val="tx1"/>
            </a:solidFill>
          </a:ln>
        </p:spPr>
      </p:pic>
      <p:pic>
        <p:nvPicPr>
          <p:cNvPr id="11" name="Picture 10">
            <a:extLst>
              <a:ext uri="{FF2B5EF4-FFF2-40B4-BE49-F238E27FC236}">
                <a16:creationId xmlns:a16="http://schemas.microsoft.com/office/drawing/2014/main" id="{F8639F00-BDFE-4B96-94A1-1CE3C1E7FB3E}"/>
              </a:ext>
            </a:extLst>
          </p:cNvPr>
          <p:cNvPicPr>
            <a:picLocks noChangeAspect="1"/>
          </p:cNvPicPr>
          <p:nvPr/>
        </p:nvPicPr>
        <p:blipFill>
          <a:blip r:embed="rId6"/>
          <a:stretch>
            <a:fillRect/>
          </a:stretch>
        </p:blipFill>
        <p:spPr>
          <a:xfrm>
            <a:off x="816143" y="2113298"/>
            <a:ext cx="2643004" cy="469481"/>
          </a:xfrm>
          <a:prstGeom prst="rect">
            <a:avLst/>
          </a:prstGeom>
          <a:ln>
            <a:solidFill>
              <a:schemeClr val="tx1"/>
            </a:solidFill>
          </a:ln>
        </p:spPr>
      </p:pic>
      <p:pic>
        <p:nvPicPr>
          <p:cNvPr id="12" name="Picture 11">
            <a:extLst>
              <a:ext uri="{FF2B5EF4-FFF2-40B4-BE49-F238E27FC236}">
                <a16:creationId xmlns:a16="http://schemas.microsoft.com/office/drawing/2014/main" id="{E699796A-E98B-4809-A331-6BF7DD6DE8AD}"/>
              </a:ext>
            </a:extLst>
          </p:cNvPr>
          <p:cNvPicPr>
            <a:picLocks noChangeAspect="1"/>
          </p:cNvPicPr>
          <p:nvPr/>
        </p:nvPicPr>
        <p:blipFill>
          <a:blip r:embed="rId7"/>
          <a:stretch>
            <a:fillRect/>
          </a:stretch>
        </p:blipFill>
        <p:spPr>
          <a:xfrm>
            <a:off x="4353426" y="2082966"/>
            <a:ext cx="813200" cy="435643"/>
          </a:xfrm>
          <a:prstGeom prst="rect">
            <a:avLst/>
          </a:prstGeom>
        </p:spPr>
      </p:pic>
      <p:pic>
        <p:nvPicPr>
          <p:cNvPr id="13" name="Picture 12">
            <a:extLst>
              <a:ext uri="{FF2B5EF4-FFF2-40B4-BE49-F238E27FC236}">
                <a16:creationId xmlns:a16="http://schemas.microsoft.com/office/drawing/2014/main" id="{1377B13F-3B12-4E38-BAA1-C6C4E2275677}"/>
              </a:ext>
            </a:extLst>
          </p:cNvPr>
          <p:cNvPicPr>
            <a:picLocks noChangeAspect="1"/>
          </p:cNvPicPr>
          <p:nvPr/>
        </p:nvPicPr>
        <p:blipFill>
          <a:blip r:embed="rId8"/>
          <a:stretch>
            <a:fillRect/>
          </a:stretch>
        </p:blipFill>
        <p:spPr>
          <a:xfrm>
            <a:off x="6801100" y="2045369"/>
            <a:ext cx="1990725" cy="457200"/>
          </a:xfrm>
          <a:prstGeom prst="rect">
            <a:avLst/>
          </a:prstGeom>
        </p:spPr>
      </p:pic>
      <p:pic>
        <p:nvPicPr>
          <p:cNvPr id="14" name="Picture 13">
            <a:extLst>
              <a:ext uri="{FF2B5EF4-FFF2-40B4-BE49-F238E27FC236}">
                <a16:creationId xmlns:a16="http://schemas.microsoft.com/office/drawing/2014/main" id="{75C91DF4-BC28-40B9-9D98-F74EB94D2CF1}"/>
              </a:ext>
            </a:extLst>
          </p:cNvPr>
          <p:cNvPicPr>
            <a:picLocks noChangeAspect="1"/>
          </p:cNvPicPr>
          <p:nvPr/>
        </p:nvPicPr>
        <p:blipFill>
          <a:blip r:embed="rId9"/>
          <a:stretch>
            <a:fillRect/>
          </a:stretch>
        </p:blipFill>
        <p:spPr>
          <a:xfrm>
            <a:off x="8859002" y="2024564"/>
            <a:ext cx="1628775" cy="466725"/>
          </a:xfrm>
          <a:prstGeom prst="rect">
            <a:avLst/>
          </a:prstGeom>
        </p:spPr>
      </p:pic>
      <p:pic>
        <p:nvPicPr>
          <p:cNvPr id="15" name="Picture 14">
            <a:extLst>
              <a:ext uri="{FF2B5EF4-FFF2-40B4-BE49-F238E27FC236}">
                <a16:creationId xmlns:a16="http://schemas.microsoft.com/office/drawing/2014/main" id="{32BD31B8-6B25-444B-9C53-389958FCBF41}"/>
              </a:ext>
            </a:extLst>
          </p:cNvPr>
          <p:cNvPicPr>
            <a:picLocks noChangeAspect="1"/>
          </p:cNvPicPr>
          <p:nvPr/>
        </p:nvPicPr>
        <p:blipFill>
          <a:blip r:embed="rId10"/>
          <a:stretch>
            <a:fillRect/>
          </a:stretch>
        </p:blipFill>
        <p:spPr>
          <a:xfrm>
            <a:off x="10571746" y="1957890"/>
            <a:ext cx="1400677" cy="565658"/>
          </a:xfrm>
          <a:prstGeom prst="rect">
            <a:avLst/>
          </a:prstGeom>
        </p:spPr>
      </p:pic>
    </p:spTree>
    <p:extLst>
      <p:ext uri="{BB962C8B-B14F-4D97-AF65-F5344CB8AC3E}">
        <p14:creationId xmlns:p14="http://schemas.microsoft.com/office/powerpoint/2010/main" val="379176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A7D64-C392-442A-9BFB-1268ED6CA8A9}"/>
              </a:ext>
            </a:extLst>
          </p:cNvPr>
          <p:cNvSpPr>
            <a:spLocks noGrp="1"/>
          </p:cNvSpPr>
          <p:nvPr>
            <p:ph type="title"/>
          </p:nvPr>
        </p:nvSpPr>
        <p:spPr>
          <a:xfrm>
            <a:off x="64476" y="69702"/>
            <a:ext cx="12113456" cy="605547"/>
          </a:xfrm>
        </p:spPr>
        <p:txBody>
          <a:bodyPr>
            <a:normAutofit fontScale="90000"/>
          </a:bodyPr>
          <a:lstStyle/>
          <a:p>
            <a:r>
              <a:rPr lang="en-US" dirty="0"/>
              <a:t>Unit 5 review</a:t>
            </a:r>
          </a:p>
        </p:txBody>
      </p:sp>
      <p:sp>
        <p:nvSpPr>
          <p:cNvPr id="3" name="Content Placeholder 2">
            <a:extLst>
              <a:ext uri="{FF2B5EF4-FFF2-40B4-BE49-F238E27FC236}">
                <a16:creationId xmlns:a16="http://schemas.microsoft.com/office/drawing/2014/main" id="{CEA361EC-BEEA-4494-BB95-2FA325C81EC8}"/>
              </a:ext>
            </a:extLst>
          </p:cNvPr>
          <p:cNvSpPr>
            <a:spLocks noGrp="1"/>
          </p:cNvSpPr>
          <p:nvPr>
            <p:ph idx="1"/>
          </p:nvPr>
        </p:nvSpPr>
        <p:spPr>
          <a:xfrm>
            <a:off x="106680" y="643938"/>
            <a:ext cx="11963400" cy="6108553"/>
          </a:xfrm>
        </p:spPr>
        <p:txBody>
          <a:bodyPr>
            <a:normAutofit/>
          </a:bodyPr>
          <a:lstStyle/>
          <a:p>
            <a:r>
              <a:rPr lang="en-US" sz="2400" b="1" dirty="0"/>
              <a:t>Bayesian interpretation </a:t>
            </a:r>
            <a:r>
              <a:rPr lang="en-US" sz="2400" dirty="0"/>
              <a:t>of probability is </a:t>
            </a:r>
            <a:r>
              <a:rPr lang="en-US" sz="2400" b="1" dirty="0"/>
              <a:t>degree of belief in an event</a:t>
            </a:r>
            <a:r>
              <a:rPr lang="en-US" sz="2400" dirty="0"/>
              <a:t>, degree of belief can be based on </a:t>
            </a:r>
            <a:r>
              <a:rPr lang="en-US" sz="2400" b="1" dirty="0"/>
              <a:t>prior knowledge</a:t>
            </a:r>
            <a:r>
              <a:rPr lang="en-US" sz="2400" dirty="0"/>
              <a:t>, </a:t>
            </a:r>
            <a:r>
              <a:rPr lang="en-US" sz="2400" b="1" dirty="0"/>
              <a:t>previous experiments</a:t>
            </a:r>
            <a:r>
              <a:rPr lang="en-US" sz="2400" dirty="0"/>
              <a:t>, this is different to </a:t>
            </a:r>
            <a:r>
              <a:rPr lang="en-US" sz="2400" b="1" dirty="0"/>
              <a:t>frequentist</a:t>
            </a:r>
            <a:r>
              <a:rPr lang="en-US" sz="2400" dirty="0"/>
              <a:t> </a:t>
            </a:r>
            <a:r>
              <a:rPr lang="en-US" sz="2400" b="1" dirty="0"/>
              <a:t>interpret</a:t>
            </a:r>
            <a:r>
              <a:rPr lang="en-US" sz="2400" dirty="0"/>
              <a:t>. that views </a:t>
            </a:r>
            <a:r>
              <a:rPr lang="en-US" sz="2400" b="1" dirty="0"/>
              <a:t>probability</a:t>
            </a:r>
            <a:r>
              <a:rPr lang="en-US" sz="2400" dirty="0"/>
              <a:t> as </a:t>
            </a:r>
            <a:r>
              <a:rPr lang="en-US" sz="2400" b="1" dirty="0"/>
              <a:t>limit of relative </a:t>
            </a:r>
            <a:r>
              <a:rPr lang="en-US" sz="2400" b="1" dirty="0" err="1"/>
              <a:t>freq</a:t>
            </a:r>
            <a:r>
              <a:rPr lang="en-US" sz="2400" b="1" dirty="0"/>
              <a:t> </a:t>
            </a:r>
            <a:r>
              <a:rPr lang="en-US" sz="2400" dirty="0"/>
              <a:t>of an event </a:t>
            </a:r>
            <a:r>
              <a:rPr lang="en-US" sz="2400" b="1" dirty="0"/>
              <a:t>after many trials</a:t>
            </a:r>
          </a:p>
          <a:p>
            <a:r>
              <a:rPr lang="en-US" sz="2400" b="1" dirty="0"/>
              <a:t>Bayesian methods </a:t>
            </a:r>
            <a:r>
              <a:rPr lang="en-US" sz="2400" dirty="0"/>
              <a:t>use </a:t>
            </a:r>
            <a:r>
              <a:rPr lang="en-US" sz="2400" b="1" dirty="0"/>
              <a:t>Bayes’ theorem </a:t>
            </a:r>
            <a:r>
              <a:rPr lang="en-US" sz="2400" dirty="0"/>
              <a:t>to compute and update probabilities after obtaining new data, thus it allows to update probabilities using new info/data, computation is similar to </a:t>
            </a:r>
            <a:r>
              <a:rPr lang="en-US" sz="2400" dirty="0" err="1"/>
              <a:t>freq</a:t>
            </a:r>
            <a:r>
              <a:rPr lang="en-US" sz="2400" dirty="0"/>
              <a:t> case when doing inference, we just multiply by priors</a:t>
            </a:r>
          </a:p>
          <a:p>
            <a:r>
              <a:rPr lang="en-US" sz="2400" b="1" dirty="0"/>
              <a:t>In classical inference, </a:t>
            </a:r>
            <a:r>
              <a:rPr lang="en-US" sz="2400" dirty="0"/>
              <a:t>model parameters and hypotheses are considered to be fixed, however, in Bayesian setting, probabilities are assigned to parameters (par are </a:t>
            </a:r>
            <a:r>
              <a:rPr lang="en-US" sz="2400" dirty="0" err="1"/>
              <a:t>r.v.</a:t>
            </a:r>
            <a:r>
              <a:rPr lang="en-US" sz="2400" dirty="0"/>
              <a:t>)</a:t>
            </a:r>
          </a:p>
          <a:p>
            <a:r>
              <a:rPr lang="en-US" sz="2400" b="1" dirty="0"/>
              <a:t>In Bayesian setting, </a:t>
            </a:r>
            <a:r>
              <a:rPr lang="en-US" sz="2400" dirty="0"/>
              <a:t>on top of </a:t>
            </a:r>
            <a:r>
              <a:rPr lang="en-US" sz="2400" b="1" dirty="0"/>
              <a:t>assuming data generating model</a:t>
            </a:r>
            <a:r>
              <a:rPr lang="en-US" sz="2400" dirty="0"/>
              <a:t>, </a:t>
            </a:r>
            <a:r>
              <a:rPr lang="en-US" sz="2400" b="1" dirty="0"/>
              <a:t>prior distributions </a:t>
            </a:r>
            <a:r>
              <a:rPr lang="en-US" sz="2400" dirty="0"/>
              <a:t>should also be assigned, also </a:t>
            </a:r>
            <a:r>
              <a:rPr lang="en-US" sz="2400" b="1" dirty="0"/>
              <a:t>parameters of distributions </a:t>
            </a:r>
            <a:r>
              <a:rPr lang="en-US" sz="2400" dirty="0"/>
              <a:t>of prior, may themselves be assigned priors, leading to </a:t>
            </a:r>
            <a:r>
              <a:rPr lang="en-US" sz="2400" b="1" dirty="0"/>
              <a:t>Bayesian hierarchical modeling</a:t>
            </a:r>
            <a:r>
              <a:rPr lang="en-US" sz="2400" dirty="0"/>
              <a:t>, or priors may be interrelated, leading to Bayesian networks. Bayesian is the most effective when we have a lot of prior knowledge</a:t>
            </a:r>
          </a:p>
          <a:p>
            <a:r>
              <a:rPr lang="en-GB" sz="2400" b="0" i="0" dirty="0">
                <a:solidFill>
                  <a:srgbClr val="000000"/>
                </a:solidFill>
                <a:effectLst/>
                <a:latin typeface="Lora"/>
              </a:rPr>
              <a:t>A </a:t>
            </a:r>
            <a:r>
              <a:rPr lang="en-GB" sz="2400" b="1" i="0" dirty="0">
                <a:solidFill>
                  <a:srgbClr val="000000"/>
                </a:solidFill>
                <a:effectLst/>
                <a:latin typeface="Lora"/>
              </a:rPr>
              <a:t>Bayesian network</a:t>
            </a:r>
            <a:r>
              <a:rPr lang="en-GB" sz="2400" b="0" i="0" dirty="0">
                <a:solidFill>
                  <a:srgbClr val="000000"/>
                </a:solidFill>
                <a:effectLst/>
                <a:latin typeface="Lora"/>
              </a:rPr>
              <a:t>, is a probabilistic </a:t>
            </a:r>
            <a:r>
              <a:rPr lang="en-GB" sz="2400" b="0" i="0" u="none" strike="noStrike" dirty="0">
                <a:solidFill>
                  <a:srgbClr val="1559B5"/>
                </a:solidFill>
                <a:effectLst/>
                <a:latin typeface="Lora"/>
                <a:hlinkClick r:id="rId2" tooltip="Graphical model"/>
              </a:rPr>
              <a:t>graphical model</a:t>
            </a:r>
            <a:r>
              <a:rPr lang="en-GB" sz="2400" b="0" i="0" dirty="0">
                <a:solidFill>
                  <a:srgbClr val="000000"/>
                </a:solidFill>
                <a:effectLst/>
                <a:latin typeface="Lora"/>
              </a:rPr>
              <a:t> (a type of </a:t>
            </a:r>
            <a:r>
              <a:rPr lang="en-GB" sz="2400" b="0" i="0" u="none" strike="noStrike" dirty="0">
                <a:solidFill>
                  <a:srgbClr val="1559B5"/>
                </a:solidFill>
                <a:effectLst/>
                <a:latin typeface="Lora"/>
                <a:hlinkClick r:id="rId3" tooltip="Statistical model"/>
              </a:rPr>
              <a:t>statistical model</a:t>
            </a:r>
            <a:r>
              <a:rPr lang="en-GB" sz="2400" b="0" i="0" dirty="0">
                <a:solidFill>
                  <a:srgbClr val="000000"/>
                </a:solidFill>
                <a:effectLst/>
                <a:latin typeface="Lora"/>
              </a:rPr>
              <a:t>) that represents a set of variables and their </a:t>
            </a:r>
            <a:r>
              <a:rPr lang="en-GB" sz="2400" b="0" i="0" u="none" strike="noStrike" dirty="0">
                <a:solidFill>
                  <a:srgbClr val="1559B5"/>
                </a:solidFill>
                <a:effectLst/>
                <a:latin typeface="Lora"/>
                <a:hlinkClick r:id="rId4" tooltip="Conditional independence"/>
              </a:rPr>
              <a:t>conditional dependencies</a:t>
            </a:r>
            <a:r>
              <a:rPr lang="en-GB" sz="2400" b="0" i="0" dirty="0">
                <a:solidFill>
                  <a:srgbClr val="000000"/>
                </a:solidFill>
                <a:effectLst/>
                <a:latin typeface="Lora"/>
              </a:rPr>
              <a:t> via a </a:t>
            </a:r>
            <a:r>
              <a:rPr lang="en-GB" sz="2400" b="0" i="0" u="none" strike="noStrike" dirty="0">
                <a:solidFill>
                  <a:srgbClr val="1559B5"/>
                </a:solidFill>
                <a:effectLst/>
                <a:latin typeface="Lora"/>
                <a:hlinkClick r:id="rId5"/>
              </a:rPr>
              <a:t>directed acyclic graph</a:t>
            </a:r>
            <a:r>
              <a:rPr lang="en-GB" sz="2400" b="0" i="0" dirty="0">
                <a:solidFill>
                  <a:srgbClr val="000000"/>
                </a:solidFill>
                <a:effectLst/>
                <a:latin typeface="Lora"/>
              </a:rPr>
              <a:t> (DAG). </a:t>
            </a:r>
            <a:r>
              <a:rPr lang="en-GB" sz="2400" b="1" i="0" dirty="0">
                <a:solidFill>
                  <a:srgbClr val="000000"/>
                </a:solidFill>
                <a:effectLst/>
                <a:latin typeface="Lora"/>
              </a:rPr>
              <a:t>Bayesian networks </a:t>
            </a:r>
            <a:r>
              <a:rPr lang="en-GB" sz="2400" b="0" i="0" dirty="0">
                <a:solidFill>
                  <a:srgbClr val="000000"/>
                </a:solidFill>
                <a:effectLst/>
                <a:latin typeface="Lora"/>
              </a:rPr>
              <a:t>are ideal for taking an </a:t>
            </a:r>
            <a:r>
              <a:rPr lang="en-GB" sz="2400" b="1" i="0" dirty="0">
                <a:solidFill>
                  <a:srgbClr val="000000"/>
                </a:solidFill>
                <a:effectLst/>
                <a:latin typeface="Lora"/>
              </a:rPr>
              <a:t>event</a:t>
            </a:r>
            <a:r>
              <a:rPr lang="en-GB" sz="2400" b="0" i="0" dirty="0">
                <a:solidFill>
                  <a:srgbClr val="000000"/>
                </a:solidFill>
                <a:effectLst/>
                <a:latin typeface="Lora"/>
              </a:rPr>
              <a:t> that occurred and </a:t>
            </a:r>
            <a:r>
              <a:rPr lang="en-GB" sz="2400" b="1" i="0" dirty="0">
                <a:solidFill>
                  <a:srgbClr val="000000"/>
                </a:solidFill>
                <a:effectLst/>
                <a:latin typeface="Lora"/>
              </a:rPr>
              <a:t>predicting</a:t>
            </a:r>
            <a:r>
              <a:rPr lang="en-GB" sz="2400" b="0" i="0" dirty="0">
                <a:solidFill>
                  <a:srgbClr val="000000"/>
                </a:solidFill>
                <a:effectLst/>
                <a:latin typeface="Lora"/>
              </a:rPr>
              <a:t> the </a:t>
            </a:r>
            <a:r>
              <a:rPr lang="en-GB" sz="2400" b="1" i="0" dirty="0">
                <a:solidFill>
                  <a:srgbClr val="000000"/>
                </a:solidFill>
                <a:effectLst/>
                <a:latin typeface="Lora"/>
              </a:rPr>
              <a:t>likelihood</a:t>
            </a:r>
            <a:r>
              <a:rPr lang="en-GB" sz="2400" b="0" i="0" dirty="0">
                <a:solidFill>
                  <a:srgbClr val="000000"/>
                </a:solidFill>
                <a:effectLst/>
                <a:latin typeface="Lora"/>
              </a:rPr>
              <a:t> that any one of </a:t>
            </a:r>
            <a:r>
              <a:rPr lang="en-GB" sz="2400" b="1" i="0" dirty="0">
                <a:solidFill>
                  <a:srgbClr val="000000"/>
                </a:solidFill>
                <a:effectLst/>
                <a:latin typeface="Lora"/>
              </a:rPr>
              <a:t>several possible known causes </a:t>
            </a:r>
            <a:r>
              <a:rPr lang="en-GB" sz="2400" b="0" i="0" dirty="0">
                <a:solidFill>
                  <a:srgbClr val="000000"/>
                </a:solidFill>
                <a:effectLst/>
                <a:latin typeface="Lora"/>
              </a:rPr>
              <a:t>was the contributing factor.</a:t>
            </a:r>
            <a:endParaRPr lang="en-US" sz="2400" b="1" dirty="0"/>
          </a:p>
        </p:txBody>
      </p:sp>
    </p:spTree>
    <p:extLst>
      <p:ext uri="{BB962C8B-B14F-4D97-AF65-F5344CB8AC3E}">
        <p14:creationId xmlns:p14="http://schemas.microsoft.com/office/powerpoint/2010/main" val="10535414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A7D64-C392-442A-9BFB-1268ED6CA8A9}"/>
              </a:ext>
            </a:extLst>
          </p:cNvPr>
          <p:cNvSpPr>
            <a:spLocks noGrp="1"/>
          </p:cNvSpPr>
          <p:nvPr>
            <p:ph type="title"/>
          </p:nvPr>
        </p:nvSpPr>
        <p:spPr>
          <a:xfrm>
            <a:off x="64476" y="69702"/>
            <a:ext cx="12113456" cy="605547"/>
          </a:xfrm>
        </p:spPr>
        <p:txBody>
          <a:bodyPr>
            <a:normAutofit fontScale="90000"/>
          </a:bodyPr>
          <a:lstStyle/>
          <a:p>
            <a:r>
              <a:rPr lang="en-US" dirty="0"/>
              <a:t>Unit 5 review</a:t>
            </a:r>
          </a:p>
        </p:txBody>
      </p:sp>
      <p:sp>
        <p:nvSpPr>
          <p:cNvPr id="3" name="Content Placeholder 2">
            <a:extLst>
              <a:ext uri="{FF2B5EF4-FFF2-40B4-BE49-F238E27FC236}">
                <a16:creationId xmlns:a16="http://schemas.microsoft.com/office/drawing/2014/main" id="{CEA361EC-BEEA-4494-BB95-2FA325C81EC8}"/>
              </a:ext>
            </a:extLst>
          </p:cNvPr>
          <p:cNvSpPr>
            <a:spLocks noGrp="1"/>
          </p:cNvSpPr>
          <p:nvPr>
            <p:ph idx="1"/>
          </p:nvPr>
        </p:nvSpPr>
        <p:spPr>
          <a:xfrm>
            <a:off x="106680" y="643938"/>
            <a:ext cx="11963400" cy="6108553"/>
          </a:xfrm>
        </p:spPr>
        <p:txBody>
          <a:bodyPr>
            <a:normAutofit/>
          </a:bodyPr>
          <a:lstStyle/>
          <a:p>
            <a:r>
              <a:rPr lang="en-US" sz="2400" dirty="0"/>
              <a:t>Topic essentials: 1) Bayesian approach 2) choosing prior 3) Conjugate, non-conjugate priors 4) Jeffreys Prior, its intuition 5) Bayesian inference 6) Frequentist vs Bayesian methods</a:t>
            </a:r>
          </a:p>
          <a:p>
            <a:r>
              <a:rPr lang="en-US" sz="2400" dirty="0"/>
              <a:t>In Bayesian setting, we do not need to know a lot of tests, just priors, likelihood and posterior, but </a:t>
            </a:r>
            <a:r>
              <a:rPr lang="en-US" sz="2400" dirty="0" err="1"/>
              <a:t>comput</a:t>
            </a:r>
            <a:r>
              <a:rPr lang="en-US" sz="2400" dirty="0"/>
              <a:t>. more intensive (extra thing is prior), if we do not have much prior knowledge, we can use non-</a:t>
            </a:r>
            <a:r>
              <a:rPr lang="en-US" sz="2400" dirty="0" err="1"/>
              <a:t>informat</a:t>
            </a:r>
            <a:r>
              <a:rPr lang="en-US" sz="2400" dirty="0"/>
              <a:t>. priors, so that we can use Bayes t without having priors</a:t>
            </a:r>
          </a:p>
          <a:p>
            <a:r>
              <a:rPr lang="en-US" sz="2400" dirty="0"/>
              <a:t>In a sense, </a:t>
            </a:r>
            <a:r>
              <a:rPr lang="en-US" sz="2400" b="1" dirty="0"/>
              <a:t>Bayesian inference </a:t>
            </a:r>
            <a:r>
              <a:rPr lang="en-US" sz="2400" dirty="0"/>
              <a:t>amounts to having a </a:t>
            </a:r>
            <a:r>
              <a:rPr lang="en-US" sz="2400" b="1" dirty="0"/>
              <a:t>likelihood function </a:t>
            </a:r>
            <a:r>
              <a:rPr lang="en-US" sz="2400" dirty="0"/>
              <a:t>Ln(theta) that is </a:t>
            </a:r>
            <a:r>
              <a:rPr lang="en-US" sz="2400" b="1" dirty="0"/>
              <a:t>weighted (vs equal weighting) by prior knowledge </a:t>
            </a:r>
            <a:r>
              <a:rPr lang="en-US" sz="2400" dirty="0"/>
              <a:t>on what theta might be</a:t>
            </a:r>
          </a:p>
          <a:p>
            <a:r>
              <a:rPr lang="en-US" sz="2400" dirty="0"/>
              <a:t>Ways to </a:t>
            </a:r>
            <a:r>
              <a:rPr lang="en-US" sz="2400" b="1" dirty="0"/>
              <a:t>incorporate</a:t>
            </a:r>
            <a:r>
              <a:rPr lang="en-US" sz="2400" dirty="0"/>
              <a:t> our </a:t>
            </a:r>
            <a:r>
              <a:rPr lang="en-US" sz="2400" b="1" dirty="0"/>
              <a:t>existing knowledge </a:t>
            </a:r>
            <a:r>
              <a:rPr lang="en-US" sz="2400" dirty="0"/>
              <a:t>in </a:t>
            </a:r>
            <a:r>
              <a:rPr lang="en-US" sz="2400" b="1" dirty="0"/>
              <a:t>frequentist</a:t>
            </a:r>
            <a:r>
              <a:rPr lang="en-US" sz="2400" dirty="0"/>
              <a:t> approach 1) </a:t>
            </a:r>
            <a:r>
              <a:rPr lang="en-US" sz="2400" b="1" dirty="0"/>
              <a:t>limit</a:t>
            </a:r>
            <a:r>
              <a:rPr lang="en-US" sz="2400" dirty="0"/>
              <a:t> the set of </a:t>
            </a:r>
            <a:r>
              <a:rPr lang="en-US" sz="2400" b="1" dirty="0"/>
              <a:t>possible values </a:t>
            </a:r>
            <a:r>
              <a:rPr lang="en-US" sz="2400" dirty="0"/>
              <a:t>for parameter 2) choose </a:t>
            </a:r>
            <a:r>
              <a:rPr lang="en-US" sz="2400" b="1" dirty="0"/>
              <a:t>more suitable probability model </a:t>
            </a:r>
            <a:r>
              <a:rPr lang="en-US" sz="2400" dirty="0"/>
              <a:t>3) choose more suitable </a:t>
            </a:r>
            <a:r>
              <a:rPr lang="en-US" sz="2400" b="1" dirty="0"/>
              <a:t>procedure MLE, M-estimation or method of moments</a:t>
            </a:r>
          </a:p>
          <a:p>
            <a:r>
              <a:rPr lang="en-US" sz="2400" dirty="0"/>
              <a:t>Example: say we use Ber(p) for data, if we use frequentist approach we observe some data, find its mean and variance then normalize and construct CI, in Bayesian setting we may belief that p is likely to be close to 0.4 and incorporate this belief via priors (using </a:t>
            </a:r>
            <a:r>
              <a:rPr lang="en-US" sz="2400" b="1" dirty="0"/>
              <a:t>beta distribution</a:t>
            </a:r>
            <a:r>
              <a:rPr lang="en-US" sz="2400" dirty="0"/>
              <a:t>)</a:t>
            </a:r>
          </a:p>
          <a:p>
            <a:r>
              <a:rPr lang="en-US" sz="2400" dirty="0"/>
              <a:t>If posterior distribution is in the same family as prior, then prior is called conjugate prior</a:t>
            </a:r>
          </a:p>
          <a:p>
            <a:r>
              <a:rPr lang="en-US" sz="2400" b="1" dirty="0"/>
              <a:t>Ignore constants while using Bayes rule, </a:t>
            </a:r>
            <a:r>
              <a:rPr lang="en-US" sz="2400" dirty="0"/>
              <a:t>at the end figure out </a:t>
            </a:r>
            <a:r>
              <a:rPr lang="en-US" sz="2400" dirty="0" err="1"/>
              <a:t>distrib</a:t>
            </a:r>
            <a:r>
              <a:rPr lang="en-US" sz="2400" dirty="0"/>
              <a:t> from PDF</a:t>
            </a:r>
          </a:p>
          <a:p>
            <a:endParaRPr lang="en-US" sz="2400" dirty="0"/>
          </a:p>
        </p:txBody>
      </p:sp>
    </p:spTree>
    <p:extLst>
      <p:ext uri="{BB962C8B-B14F-4D97-AF65-F5344CB8AC3E}">
        <p14:creationId xmlns:p14="http://schemas.microsoft.com/office/powerpoint/2010/main" val="3538338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GB" b="1" dirty="0">
                <a:solidFill>
                  <a:srgbClr val="474747"/>
                </a:solidFill>
                <a:effectLst/>
                <a:latin typeface="Open Sans"/>
              </a:rPr>
              <a:t>Introduction to the Bayesian Framework</a:t>
            </a:r>
            <a:endParaRPr lang="en-US" dirty="0"/>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58004"/>
            <a:ext cx="12005605" cy="6094488"/>
          </a:xfrm>
        </p:spPr>
        <p:txBody>
          <a:bodyPr>
            <a:normAutofit/>
          </a:bodyPr>
          <a:lstStyle/>
          <a:p>
            <a:r>
              <a:rPr lang="en-US" sz="2600" dirty="0"/>
              <a:t>No need to know a lot of tests, just prior, likelihood and posterior, but computationally more intensive</a:t>
            </a:r>
          </a:p>
          <a:p>
            <a:r>
              <a:rPr lang="en-US" sz="2600" dirty="0"/>
              <a:t>Earlier things we did were based on frequentist perspective (hypothesis tests, confidence intervals), like what will happen if we will do this experiment many times</a:t>
            </a:r>
          </a:p>
          <a:p>
            <a:r>
              <a:rPr lang="en-US" sz="2600" dirty="0"/>
              <a:t>In Bayesian framework, it can be about process that happens once, not a lot of times</a:t>
            </a:r>
          </a:p>
          <a:p>
            <a:r>
              <a:rPr lang="en-US" sz="2600" dirty="0"/>
              <a:t>It enables to incorporate a lot of prior knowledge</a:t>
            </a:r>
          </a:p>
          <a:p>
            <a:r>
              <a:rPr lang="en-US" sz="2600" dirty="0"/>
              <a:t>For Bayesian the extra thing we need to add is prior distribution, it is capturing our prior beliefs on what parameters should actually be</a:t>
            </a:r>
          </a:p>
          <a:p>
            <a:r>
              <a:rPr lang="en-US" sz="2600" dirty="0"/>
              <a:t>Once we have our prior, we are going to try to update it after we use data into a posterior</a:t>
            </a:r>
          </a:p>
          <a:p>
            <a:r>
              <a:rPr lang="en-US" sz="2600" dirty="0"/>
              <a:t>But if we do have much prior info, it is good use improper priors or noninformative priors</a:t>
            </a:r>
          </a:p>
          <a:p>
            <a:r>
              <a:rPr lang="en-US" sz="2600" dirty="0"/>
              <a:t>Those are priors that allow us to use Bayesian machinery without actually having prior belief</a:t>
            </a:r>
          </a:p>
        </p:txBody>
      </p:sp>
    </p:spTree>
    <p:extLst>
      <p:ext uri="{BB962C8B-B14F-4D97-AF65-F5344CB8AC3E}">
        <p14:creationId xmlns:p14="http://schemas.microsoft.com/office/powerpoint/2010/main" val="26425253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A7D64-C392-442A-9BFB-1268ED6CA8A9}"/>
              </a:ext>
            </a:extLst>
          </p:cNvPr>
          <p:cNvSpPr>
            <a:spLocks noGrp="1"/>
          </p:cNvSpPr>
          <p:nvPr>
            <p:ph type="title"/>
          </p:nvPr>
        </p:nvSpPr>
        <p:spPr>
          <a:xfrm>
            <a:off x="64476" y="69702"/>
            <a:ext cx="12113456" cy="605547"/>
          </a:xfrm>
        </p:spPr>
        <p:txBody>
          <a:bodyPr>
            <a:normAutofit fontScale="90000"/>
          </a:bodyPr>
          <a:lstStyle/>
          <a:p>
            <a:r>
              <a:rPr lang="en-US" dirty="0"/>
              <a:t>Unit 5 review</a:t>
            </a:r>
          </a:p>
        </p:txBody>
      </p:sp>
      <p:sp>
        <p:nvSpPr>
          <p:cNvPr id="3" name="Content Placeholder 2">
            <a:extLst>
              <a:ext uri="{FF2B5EF4-FFF2-40B4-BE49-F238E27FC236}">
                <a16:creationId xmlns:a16="http://schemas.microsoft.com/office/drawing/2014/main" id="{CEA361EC-BEEA-4494-BB95-2FA325C81EC8}"/>
              </a:ext>
            </a:extLst>
          </p:cNvPr>
          <p:cNvSpPr>
            <a:spLocks noGrp="1"/>
          </p:cNvSpPr>
          <p:nvPr>
            <p:ph idx="1"/>
          </p:nvPr>
        </p:nvSpPr>
        <p:spPr>
          <a:xfrm>
            <a:off x="106680" y="643938"/>
            <a:ext cx="11963400" cy="6108553"/>
          </a:xfrm>
        </p:spPr>
        <p:txBody>
          <a:bodyPr>
            <a:normAutofit lnSpcReduction="10000"/>
          </a:bodyPr>
          <a:lstStyle/>
          <a:p>
            <a:pPr marL="0" indent="0">
              <a:buNone/>
            </a:pPr>
            <a:r>
              <a:rPr lang="en-US" sz="2400" dirty="0"/>
              <a:t>Things we need to </a:t>
            </a:r>
            <a:r>
              <a:rPr lang="en-US" sz="2400" b="1" dirty="0"/>
              <a:t>consider</a:t>
            </a:r>
            <a:r>
              <a:rPr lang="en-US" sz="2400" dirty="0"/>
              <a:t> when </a:t>
            </a:r>
            <a:r>
              <a:rPr lang="en-US" sz="2400" b="1" dirty="0"/>
              <a:t>choosing a prior</a:t>
            </a:r>
            <a:r>
              <a:rPr lang="en-US" sz="2400" dirty="0"/>
              <a:t>: </a:t>
            </a:r>
          </a:p>
          <a:p>
            <a:r>
              <a:rPr lang="en-US" sz="2400" dirty="0"/>
              <a:t>1) whether we can </a:t>
            </a:r>
            <a:r>
              <a:rPr lang="en-US" sz="2400" b="1" dirty="0"/>
              <a:t>reflect our knowledge </a:t>
            </a:r>
            <a:r>
              <a:rPr lang="en-US" sz="2400" dirty="0"/>
              <a:t>with this prior (model is flexible enough, so that we can tweak parameters) </a:t>
            </a:r>
          </a:p>
          <a:p>
            <a:r>
              <a:rPr lang="en-US" sz="2400" dirty="0"/>
              <a:t>2) whether </a:t>
            </a:r>
            <a:r>
              <a:rPr lang="en-US" sz="2400" b="1" dirty="0"/>
              <a:t>support of distribution is compatible  </a:t>
            </a:r>
            <a:r>
              <a:rPr lang="en-US" sz="2400" dirty="0"/>
              <a:t>(e.g. for Ber(p), should be in [0,1] )</a:t>
            </a:r>
          </a:p>
          <a:p>
            <a:r>
              <a:rPr lang="en-US" sz="2400" dirty="0"/>
              <a:t>3) </a:t>
            </a:r>
            <a:r>
              <a:rPr lang="en-US" sz="2400" b="1" dirty="0"/>
              <a:t>easy of computation </a:t>
            </a:r>
            <a:r>
              <a:rPr lang="en-US" sz="2400" dirty="0"/>
              <a:t>– compatibility of prior and likelihood</a:t>
            </a:r>
          </a:p>
          <a:p>
            <a:r>
              <a:rPr lang="en-US" sz="2400" dirty="0"/>
              <a:t>If we have no prior info we can use non-informative prior: improper (constant value) – does not integrate to 1; then posterior will have same form as likelihood</a:t>
            </a:r>
          </a:p>
          <a:p>
            <a:r>
              <a:rPr lang="en-US" sz="2400" b="1" dirty="0"/>
              <a:t>Jeffreys Prior </a:t>
            </a:r>
            <a:r>
              <a:rPr lang="en-US" sz="2400" dirty="0"/>
              <a:t>is an attempt to incorporate </a:t>
            </a:r>
            <a:r>
              <a:rPr lang="en-US" sz="2400" b="1" dirty="0"/>
              <a:t>frequentist ideas of likelihood in Bayesian framework</a:t>
            </a:r>
            <a:r>
              <a:rPr lang="en-US" sz="2400" dirty="0"/>
              <a:t>, as well as </a:t>
            </a:r>
            <a:r>
              <a:rPr lang="en-US" sz="2400" b="1" dirty="0"/>
              <a:t>idea of non-informative prior, </a:t>
            </a:r>
            <a:r>
              <a:rPr lang="en-US" sz="2400" dirty="0"/>
              <a:t>here our choice for prior depends on observational data that is</a:t>
            </a:r>
          </a:p>
          <a:p>
            <a:r>
              <a:rPr lang="en-US" sz="2400" dirty="0"/>
              <a:t>Jeffreys prior has idea of </a:t>
            </a:r>
            <a:r>
              <a:rPr lang="en-US" sz="2400" b="1" dirty="0"/>
              <a:t>invariance of parameterization</a:t>
            </a:r>
            <a:r>
              <a:rPr lang="en-US" sz="2400" dirty="0"/>
              <a:t>, so does not matter if parametrize parameter as p or p^10 as long as it is same distribution</a:t>
            </a:r>
          </a:p>
          <a:p>
            <a:r>
              <a:rPr lang="en-US" sz="2400" dirty="0"/>
              <a:t>As JP is prop to FI, FI is high when var is low, so we put more weight to points that are easier to estimate (high FI)</a:t>
            </a:r>
          </a:p>
          <a:p>
            <a:r>
              <a:rPr lang="en-US" sz="2400" dirty="0"/>
              <a:t>When data becomes large, MLE and Bayesian approaches yield similar values as at some point data becomes so huge that it overwhelms the impact of prior</a:t>
            </a:r>
          </a:p>
        </p:txBody>
      </p:sp>
      <p:pic>
        <p:nvPicPr>
          <p:cNvPr id="5" name="Picture 4">
            <a:extLst>
              <a:ext uri="{FF2B5EF4-FFF2-40B4-BE49-F238E27FC236}">
                <a16:creationId xmlns:a16="http://schemas.microsoft.com/office/drawing/2014/main" id="{56F243CD-40D2-4333-96BC-D2314527B10A}"/>
              </a:ext>
            </a:extLst>
          </p:cNvPr>
          <p:cNvPicPr>
            <a:picLocks noChangeAspect="1"/>
          </p:cNvPicPr>
          <p:nvPr/>
        </p:nvPicPr>
        <p:blipFill>
          <a:blip r:embed="rId2"/>
          <a:stretch>
            <a:fillRect/>
          </a:stretch>
        </p:blipFill>
        <p:spPr>
          <a:xfrm>
            <a:off x="3655695" y="4275314"/>
            <a:ext cx="1884336" cy="489438"/>
          </a:xfrm>
          <a:prstGeom prst="rect">
            <a:avLst/>
          </a:prstGeom>
          <a:ln>
            <a:solidFill>
              <a:schemeClr val="tx1"/>
            </a:solidFill>
          </a:ln>
        </p:spPr>
      </p:pic>
    </p:spTree>
    <p:extLst>
      <p:ext uri="{BB962C8B-B14F-4D97-AF65-F5344CB8AC3E}">
        <p14:creationId xmlns:p14="http://schemas.microsoft.com/office/powerpoint/2010/main" val="12214248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A7D64-C392-442A-9BFB-1268ED6CA8A9}"/>
              </a:ext>
            </a:extLst>
          </p:cNvPr>
          <p:cNvSpPr>
            <a:spLocks noGrp="1"/>
          </p:cNvSpPr>
          <p:nvPr>
            <p:ph type="title"/>
          </p:nvPr>
        </p:nvSpPr>
        <p:spPr>
          <a:xfrm>
            <a:off x="64476" y="37618"/>
            <a:ext cx="12113456" cy="605547"/>
          </a:xfrm>
        </p:spPr>
        <p:txBody>
          <a:bodyPr>
            <a:normAutofit fontScale="90000"/>
          </a:bodyPr>
          <a:lstStyle/>
          <a:p>
            <a:r>
              <a:rPr lang="en-US" dirty="0"/>
              <a:t>Unit 5 review</a:t>
            </a:r>
          </a:p>
        </p:txBody>
      </p:sp>
      <p:sp>
        <p:nvSpPr>
          <p:cNvPr id="3" name="Content Placeholder 2">
            <a:extLst>
              <a:ext uri="{FF2B5EF4-FFF2-40B4-BE49-F238E27FC236}">
                <a16:creationId xmlns:a16="http://schemas.microsoft.com/office/drawing/2014/main" id="{CEA361EC-BEEA-4494-BB95-2FA325C81EC8}"/>
              </a:ext>
            </a:extLst>
          </p:cNvPr>
          <p:cNvSpPr>
            <a:spLocks noGrp="1"/>
          </p:cNvSpPr>
          <p:nvPr>
            <p:ph idx="1"/>
          </p:nvPr>
        </p:nvSpPr>
        <p:spPr>
          <a:xfrm>
            <a:off x="90638" y="563728"/>
            <a:ext cx="11963400" cy="6108553"/>
          </a:xfrm>
        </p:spPr>
        <p:txBody>
          <a:bodyPr>
            <a:noAutofit/>
          </a:bodyPr>
          <a:lstStyle/>
          <a:p>
            <a:r>
              <a:rPr lang="en-GB" sz="2500" b="0" i="0" dirty="0">
                <a:solidFill>
                  <a:srgbClr val="222222"/>
                </a:solidFill>
                <a:effectLst/>
                <a:latin typeface="+mj-lt"/>
              </a:rPr>
              <a:t>When Fisher information is high, the MLE variance is low , then the </a:t>
            </a:r>
            <a:r>
              <a:rPr lang="en-GB" sz="2500" b="1" i="0" dirty="0">
                <a:solidFill>
                  <a:srgbClr val="222222"/>
                </a:solidFill>
                <a:effectLst/>
                <a:latin typeface="+mj-lt"/>
              </a:rPr>
              <a:t>MLE estimate </a:t>
            </a:r>
            <a:r>
              <a:rPr lang="en-GB" sz="2500" b="0" i="0" dirty="0">
                <a:solidFill>
                  <a:srgbClr val="222222"/>
                </a:solidFill>
                <a:effectLst/>
                <a:latin typeface="+mj-lt"/>
              </a:rPr>
              <a:t>has </a:t>
            </a:r>
            <a:r>
              <a:rPr lang="en-GB" sz="2500" b="1" i="0" dirty="0">
                <a:solidFill>
                  <a:srgbClr val="222222"/>
                </a:solidFill>
                <a:effectLst/>
                <a:latin typeface="+mj-lt"/>
              </a:rPr>
              <a:t>less uncertainty, </a:t>
            </a:r>
            <a:r>
              <a:rPr lang="en-GB" sz="2500" b="0" i="0" dirty="0">
                <a:solidFill>
                  <a:srgbClr val="222222"/>
                </a:solidFill>
                <a:effectLst/>
                <a:latin typeface="+mj-lt"/>
              </a:rPr>
              <a:t>we are able to </a:t>
            </a:r>
            <a:r>
              <a:rPr lang="en-GB" sz="2500" b="1" i="0" dirty="0">
                <a:solidFill>
                  <a:srgbClr val="222222"/>
                </a:solidFill>
                <a:effectLst/>
                <a:latin typeface="+mj-lt"/>
              </a:rPr>
              <a:t>estimate it more precisely</a:t>
            </a:r>
            <a:r>
              <a:rPr lang="en-GB" sz="2500" dirty="0">
                <a:solidFill>
                  <a:srgbClr val="222222"/>
                </a:solidFill>
                <a:latin typeface="+mj-lt"/>
              </a:rPr>
              <a:t>, t</a:t>
            </a:r>
            <a:r>
              <a:rPr lang="en-GB" sz="2500" b="0" i="0" dirty="0">
                <a:solidFill>
                  <a:srgbClr val="222222"/>
                </a:solidFill>
                <a:effectLst/>
                <a:latin typeface="+mj-lt"/>
              </a:rPr>
              <a:t>his corresponds to the data giving </a:t>
            </a:r>
            <a:r>
              <a:rPr lang="en-GB" sz="2500" b="1" i="0" dirty="0">
                <a:solidFill>
                  <a:srgbClr val="222222"/>
                </a:solidFill>
                <a:effectLst/>
                <a:latin typeface="+mj-lt"/>
              </a:rPr>
              <a:t>more</a:t>
            </a:r>
            <a:r>
              <a:rPr lang="en-GB" sz="2500" b="0" i="0" dirty="0">
                <a:solidFill>
                  <a:srgbClr val="222222"/>
                </a:solidFill>
                <a:effectLst/>
                <a:latin typeface="+mj-lt"/>
              </a:rPr>
              <a:t> information about the </a:t>
            </a:r>
            <a:r>
              <a:rPr lang="en-GB" sz="2500" b="1" i="0" dirty="0">
                <a:solidFill>
                  <a:srgbClr val="222222"/>
                </a:solidFill>
                <a:effectLst/>
                <a:latin typeface="+mj-lt"/>
              </a:rPr>
              <a:t>parameter</a:t>
            </a:r>
            <a:r>
              <a:rPr lang="en-GB" sz="2500" b="0" i="0" dirty="0">
                <a:solidFill>
                  <a:srgbClr val="222222"/>
                </a:solidFill>
                <a:effectLst/>
                <a:latin typeface="+mj-lt"/>
              </a:rPr>
              <a:t> when the Jeffreys prior yields </a:t>
            </a:r>
            <a:r>
              <a:rPr lang="en-GB" sz="2500" b="1" i="0" dirty="0">
                <a:solidFill>
                  <a:srgbClr val="222222"/>
                </a:solidFill>
                <a:effectLst/>
                <a:latin typeface="+mj-lt"/>
              </a:rPr>
              <a:t>larger values</a:t>
            </a:r>
            <a:r>
              <a:rPr lang="en-GB" sz="2500" b="0" i="0" dirty="0">
                <a:solidFill>
                  <a:srgbClr val="222222"/>
                </a:solidFill>
                <a:effectLst/>
                <a:latin typeface="+mj-lt"/>
              </a:rPr>
              <a:t>.</a:t>
            </a:r>
          </a:p>
          <a:p>
            <a:r>
              <a:rPr lang="en-GB" sz="2500" b="0" i="0" dirty="0">
                <a:solidFill>
                  <a:srgbClr val="222222"/>
                </a:solidFill>
                <a:effectLst/>
                <a:latin typeface="+mj-lt"/>
              </a:rPr>
              <a:t>The </a:t>
            </a:r>
            <a:r>
              <a:rPr lang="en-GB" sz="2500" b="1" i="0" dirty="0">
                <a:solidFill>
                  <a:srgbClr val="222222"/>
                </a:solidFill>
                <a:effectLst/>
                <a:latin typeface="+mj-lt"/>
              </a:rPr>
              <a:t>Fisher information </a:t>
            </a:r>
            <a:r>
              <a:rPr lang="en-GB" sz="2500" b="0" i="0" dirty="0">
                <a:solidFill>
                  <a:srgbClr val="222222"/>
                </a:solidFill>
                <a:effectLst/>
                <a:latin typeface="+mj-lt"/>
              </a:rPr>
              <a:t>can be taken as a </a:t>
            </a:r>
            <a:r>
              <a:rPr lang="en-GB" sz="2500" b="1" i="0" dirty="0">
                <a:solidFill>
                  <a:srgbClr val="222222"/>
                </a:solidFill>
                <a:effectLst/>
                <a:latin typeface="+mj-lt"/>
              </a:rPr>
              <a:t>proxy</a:t>
            </a:r>
            <a:r>
              <a:rPr lang="en-GB" sz="2500" b="0" i="0" dirty="0">
                <a:solidFill>
                  <a:srgbClr val="222222"/>
                </a:solidFill>
                <a:effectLst/>
                <a:latin typeface="+mj-lt"/>
              </a:rPr>
              <a:t> for how much, </a:t>
            </a:r>
            <a:r>
              <a:rPr lang="en-GB" sz="2500" b="1" i="0" dirty="0">
                <a:solidFill>
                  <a:srgbClr val="222222"/>
                </a:solidFill>
                <a:effectLst/>
                <a:latin typeface="+mj-lt"/>
              </a:rPr>
              <a:t>at a particular parameter value</a:t>
            </a:r>
            <a:r>
              <a:rPr lang="en-GB" sz="2500" dirty="0">
                <a:solidFill>
                  <a:srgbClr val="222222"/>
                </a:solidFill>
                <a:latin typeface="+mj-lt"/>
              </a:rPr>
              <a:t> </a:t>
            </a:r>
            <a:r>
              <a:rPr lang="en-GB" sz="2500" b="0" i="0" dirty="0">
                <a:solidFill>
                  <a:srgbClr val="222222"/>
                </a:solidFill>
                <a:effectLst/>
                <a:latin typeface="+mj-lt"/>
              </a:rPr>
              <a:t>would </a:t>
            </a:r>
            <a:r>
              <a:rPr lang="en-GB" sz="2500" b="1" i="0" dirty="0">
                <a:solidFill>
                  <a:srgbClr val="222222"/>
                </a:solidFill>
                <a:effectLst/>
                <a:latin typeface="+mj-lt"/>
              </a:rPr>
              <a:t>equivalent shifts </a:t>
            </a:r>
            <a:r>
              <a:rPr lang="en-GB" sz="2500" b="0" i="0" dirty="0">
                <a:solidFill>
                  <a:srgbClr val="222222"/>
                </a:solidFill>
                <a:effectLst/>
                <a:latin typeface="+mj-lt"/>
              </a:rPr>
              <a:t>to the </a:t>
            </a:r>
            <a:r>
              <a:rPr lang="en-GB" sz="2500" b="1" i="0" dirty="0">
                <a:solidFill>
                  <a:srgbClr val="222222"/>
                </a:solidFill>
                <a:effectLst/>
                <a:latin typeface="+mj-lt"/>
              </a:rPr>
              <a:t>parameter</a:t>
            </a:r>
            <a:r>
              <a:rPr lang="en-GB" sz="2500" b="0" i="0" dirty="0">
                <a:solidFill>
                  <a:srgbClr val="222222"/>
                </a:solidFill>
                <a:effectLst/>
                <a:latin typeface="+mj-lt"/>
              </a:rPr>
              <a:t> </a:t>
            </a:r>
            <a:r>
              <a:rPr lang="en-GB" sz="2500" b="1" i="0" dirty="0">
                <a:solidFill>
                  <a:srgbClr val="222222"/>
                </a:solidFill>
                <a:effectLst/>
                <a:latin typeface="+mj-lt"/>
              </a:rPr>
              <a:t>influences</a:t>
            </a:r>
            <a:r>
              <a:rPr lang="en-GB" sz="2500" b="0" i="0" dirty="0">
                <a:solidFill>
                  <a:srgbClr val="222222"/>
                </a:solidFill>
                <a:effectLst/>
                <a:latin typeface="+mj-lt"/>
              </a:rPr>
              <a:t> the data</a:t>
            </a:r>
          </a:p>
          <a:p>
            <a:r>
              <a:rPr lang="en-GB" sz="2500" b="0" i="0" dirty="0">
                <a:solidFill>
                  <a:srgbClr val="222222"/>
                </a:solidFill>
                <a:effectLst/>
                <a:latin typeface="+mj-lt"/>
              </a:rPr>
              <a:t>By the given </a:t>
            </a:r>
            <a:r>
              <a:rPr lang="en-GB" sz="2500" b="1" i="0" dirty="0">
                <a:solidFill>
                  <a:srgbClr val="222222"/>
                </a:solidFill>
                <a:effectLst/>
                <a:latin typeface="+mj-lt"/>
              </a:rPr>
              <a:t>interpretation</a:t>
            </a:r>
            <a:r>
              <a:rPr lang="en-GB" sz="2500" b="0" i="0" dirty="0">
                <a:solidFill>
                  <a:srgbClr val="222222"/>
                </a:solidFill>
                <a:effectLst/>
                <a:latin typeface="+mj-lt"/>
              </a:rPr>
              <a:t> for the Fisher information, this means that at </a:t>
            </a:r>
            <a:r>
              <a:rPr lang="en-GB" sz="2500" b="1" i="0" dirty="0">
                <a:solidFill>
                  <a:srgbClr val="222222"/>
                </a:solidFill>
                <a:effectLst/>
                <a:latin typeface="+mj-lt"/>
              </a:rPr>
              <a:t>these areas</a:t>
            </a:r>
            <a:r>
              <a:rPr lang="en-GB" sz="2500" b="0" i="0" dirty="0">
                <a:solidFill>
                  <a:srgbClr val="222222"/>
                </a:solidFill>
                <a:effectLst/>
                <a:latin typeface="+mj-lt"/>
              </a:rPr>
              <a:t>, a </a:t>
            </a:r>
            <a:r>
              <a:rPr lang="en-GB" sz="2500" b="1" i="0" dirty="0">
                <a:solidFill>
                  <a:srgbClr val="222222"/>
                </a:solidFill>
                <a:effectLst/>
                <a:latin typeface="+mj-lt"/>
              </a:rPr>
              <a:t>small</a:t>
            </a:r>
            <a:r>
              <a:rPr lang="en-GB" sz="2500" b="0" i="0" dirty="0">
                <a:solidFill>
                  <a:srgbClr val="222222"/>
                </a:solidFill>
                <a:effectLst/>
                <a:latin typeface="+mj-lt"/>
              </a:rPr>
              <a:t> change to</a:t>
            </a:r>
            <a:r>
              <a:rPr lang="en-GB" sz="2500" dirty="0">
                <a:solidFill>
                  <a:srgbClr val="222222"/>
                </a:solidFill>
                <a:latin typeface="+mj-lt"/>
              </a:rPr>
              <a:t> </a:t>
            </a:r>
            <a:r>
              <a:rPr lang="en-GB" sz="2500" b="1" dirty="0">
                <a:solidFill>
                  <a:srgbClr val="222222"/>
                </a:solidFill>
                <a:latin typeface="+mj-lt"/>
              </a:rPr>
              <a:t>theta</a:t>
            </a:r>
            <a:r>
              <a:rPr lang="en-GB" sz="2500" dirty="0">
                <a:solidFill>
                  <a:srgbClr val="222222"/>
                </a:solidFill>
                <a:latin typeface="+mj-lt"/>
              </a:rPr>
              <a:t> </a:t>
            </a:r>
            <a:r>
              <a:rPr lang="en-GB" sz="2500" b="0" i="0" dirty="0">
                <a:solidFill>
                  <a:srgbClr val="222222"/>
                </a:solidFill>
                <a:effectLst/>
                <a:latin typeface="+mj-lt"/>
              </a:rPr>
              <a:t>will </a:t>
            </a:r>
            <a:r>
              <a:rPr lang="en-GB" sz="2500" b="1" i="0" dirty="0">
                <a:solidFill>
                  <a:srgbClr val="222222"/>
                </a:solidFill>
                <a:effectLst/>
                <a:latin typeface="+mj-lt"/>
              </a:rPr>
              <a:t>influence</a:t>
            </a:r>
            <a:r>
              <a:rPr lang="en-GB" sz="2500" b="0" i="0" dirty="0">
                <a:solidFill>
                  <a:srgbClr val="222222"/>
                </a:solidFill>
                <a:effectLst/>
                <a:latin typeface="+mj-lt"/>
              </a:rPr>
              <a:t> the </a:t>
            </a:r>
            <a:r>
              <a:rPr lang="en-GB" sz="2500" b="1" i="0" dirty="0">
                <a:solidFill>
                  <a:srgbClr val="222222"/>
                </a:solidFill>
                <a:effectLst/>
                <a:latin typeface="+mj-lt"/>
              </a:rPr>
              <a:t>data</a:t>
            </a:r>
            <a:r>
              <a:rPr lang="en-GB" sz="2500" b="0" i="0" dirty="0">
                <a:solidFill>
                  <a:srgbClr val="222222"/>
                </a:solidFill>
                <a:effectLst/>
                <a:latin typeface="+mj-lt"/>
              </a:rPr>
              <a:t> relatively </a:t>
            </a:r>
            <a:r>
              <a:rPr lang="en-GB" sz="2500" b="1" i="0" dirty="0">
                <a:solidFill>
                  <a:srgbClr val="222222"/>
                </a:solidFill>
                <a:effectLst/>
                <a:latin typeface="+mj-lt"/>
              </a:rPr>
              <a:t>more</a:t>
            </a:r>
            <a:r>
              <a:rPr lang="en-GB" sz="2500" b="0" i="0" dirty="0">
                <a:solidFill>
                  <a:srgbClr val="222222"/>
                </a:solidFill>
                <a:effectLst/>
                <a:latin typeface="+mj-lt"/>
              </a:rPr>
              <a:t>, or in other words, potential </a:t>
            </a:r>
            <a:r>
              <a:rPr lang="en-GB" sz="2500" b="1" i="0" dirty="0">
                <a:solidFill>
                  <a:srgbClr val="222222"/>
                </a:solidFill>
                <a:effectLst/>
                <a:latin typeface="+mj-lt"/>
              </a:rPr>
              <a:t>outcomes</a:t>
            </a:r>
            <a:r>
              <a:rPr lang="en-GB" sz="2500" b="0" i="0" dirty="0">
                <a:solidFill>
                  <a:srgbClr val="222222"/>
                </a:solidFill>
                <a:effectLst/>
                <a:latin typeface="+mj-lt"/>
              </a:rPr>
              <a:t> are </a:t>
            </a:r>
            <a:r>
              <a:rPr lang="en-GB" sz="2500" b="1" i="0" dirty="0">
                <a:solidFill>
                  <a:srgbClr val="222222"/>
                </a:solidFill>
                <a:effectLst/>
                <a:latin typeface="+mj-lt"/>
              </a:rPr>
              <a:t>more</a:t>
            </a:r>
            <a:r>
              <a:rPr lang="en-GB" sz="2500" b="0" i="0" dirty="0">
                <a:solidFill>
                  <a:srgbClr val="222222"/>
                </a:solidFill>
                <a:effectLst/>
                <a:latin typeface="+mj-lt"/>
              </a:rPr>
              <a:t> </a:t>
            </a:r>
            <a:r>
              <a:rPr lang="en-GB" sz="2500" b="1" i="0" dirty="0">
                <a:solidFill>
                  <a:srgbClr val="222222"/>
                </a:solidFill>
                <a:effectLst/>
                <a:latin typeface="+mj-lt"/>
              </a:rPr>
              <a:t>sensitive</a:t>
            </a:r>
            <a:r>
              <a:rPr lang="en-GB" sz="2500" b="0" i="0" dirty="0">
                <a:solidFill>
                  <a:srgbClr val="222222"/>
                </a:solidFill>
                <a:effectLst/>
                <a:latin typeface="+mj-lt"/>
              </a:rPr>
              <a:t> to </a:t>
            </a:r>
            <a:r>
              <a:rPr lang="en-GB" sz="2500" b="1" i="0" dirty="0">
                <a:solidFill>
                  <a:srgbClr val="222222"/>
                </a:solidFill>
                <a:effectLst/>
                <a:latin typeface="+mj-lt"/>
              </a:rPr>
              <a:t>slight changes </a:t>
            </a:r>
            <a:r>
              <a:rPr lang="en-GB" sz="2500" b="0" i="0" dirty="0">
                <a:solidFill>
                  <a:srgbClr val="222222"/>
                </a:solidFill>
                <a:effectLst/>
                <a:latin typeface="+mj-lt"/>
              </a:rPr>
              <a:t>in</a:t>
            </a:r>
            <a:r>
              <a:rPr lang="en-GB" sz="2500" dirty="0">
                <a:solidFill>
                  <a:srgbClr val="222222"/>
                </a:solidFill>
                <a:latin typeface="+mj-lt"/>
              </a:rPr>
              <a:t> theta</a:t>
            </a:r>
          </a:p>
          <a:p>
            <a:r>
              <a:rPr lang="en-GB" sz="2500" dirty="0">
                <a:solidFill>
                  <a:srgbClr val="222222"/>
                </a:solidFill>
                <a:latin typeface="+mj-lt"/>
              </a:rPr>
              <a:t>For example if </a:t>
            </a:r>
            <a:r>
              <a:rPr lang="en-GB" sz="2500" b="1" dirty="0">
                <a:solidFill>
                  <a:srgbClr val="222222"/>
                </a:solidFill>
                <a:latin typeface="+mj-lt"/>
              </a:rPr>
              <a:t>data is generated </a:t>
            </a:r>
            <a:r>
              <a:rPr lang="en-GB" sz="2500" dirty="0">
                <a:solidFill>
                  <a:srgbClr val="222222"/>
                </a:solidFill>
                <a:latin typeface="+mj-lt"/>
              </a:rPr>
              <a:t>by Ber process then prior is</a:t>
            </a:r>
          </a:p>
          <a:p>
            <a:r>
              <a:rPr lang="en-GB" sz="2500" dirty="0">
                <a:solidFill>
                  <a:srgbClr val="222222"/>
                </a:solidFill>
                <a:latin typeface="+mj-lt"/>
              </a:rPr>
              <a:t>So, using Jeffreys priors we can consider only the data while selecting prior</a:t>
            </a:r>
          </a:p>
          <a:p>
            <a:r>
              <a:rPr lang="en-GB" sz="2500" b="0" i="0" dirty="0">
                <a:solidFill>
                  <a:srgbClr val="313131"/>
                </a:solidFill>
                <a:effectLst/>
                <a:latin typeface="+mj-lt"/>
              </a:rPr>
              <a:t>This </a:t>
            </a:r>
            <a:r>
              <a:rPr lang="en-GB" sz="2500" b="1" i="0" dirty="0">
                <a:solidFill>
                  <a:srgbClr val="313131"/>
                </a:solidFill>
                <a:effectLst/>
                <a:latin typeface="+mj-lt"/>
              </a:rPr>
              <a:t>adjustment</a:t>
            </a:r>
            <a:r>
              <a:rPr lang="en-GB" sz="2500" b="0" i="0" dirty="0">
                <a:solidFill>
                  <a:srgbClr val="313131"/>
                </a:solidFill>
                <a:effectLst/>
                <a:latin typeface="+mj-lt"/>
              </a:rPr>
              <a:t> based on a </a:t>
            </a:r>
            <a:r>
              <a:rPr lang="en-GB" sz="2500" b="1" i="0" dirty="0">
                <a:solidFill>
                  <a:srgbClr val="313131"/>
                </a:solidFill>
                <a:effectLst/>
                <a:latin typeface="+mj-lt"/>
              </a:rPr>
              <a:t>quantitative</a:t>
            </a:r>
            <a:r>
              <a:rPr lang="en-GB" sz="2500" b="0" i="0" dirty="0">
                <a:solidFill>
                  <a:srgbClr val="313131"/>
                </a:solidFill>
                <a:effectLst/>
                <a:latin typeface="+mj-lt"/>
              </a:rPr>
              <a:t> measure of </a:t>
            </a:r>
            <a:r>
              <a:rPr lang="en-GB" sz="2500" b="1" i="0" dirty="0">
                <a:solidFill>
                  <a:srgbClr val="313131"/>
                </a:solidFill>
                <a:effectLst/>
                <a:latin typeface="+mj-lt"/>
              </a:rPr>
              <a:t>uncertainty</a:t>
            </a:r>
            <a:r>
              <a:rPr lang="en-GB" sz="2500" b="0" i="0" dirty="0">
                <a:solidFill>
                  <a:srgbClr val="313131"/>
                </a:solidFill>
                <a:effectLst/>
                <a:latin typeface="+mj-lt"/>
              </a:rPr>
              <a:t> facilitates accurate </a:t>
            </a:r>
            <a:r>
              <a:rPr lang="en-GB" sz="2500" b="1" i="0" dirty="0">
                <a:solidFill>
                  <a:srgbClr val="313131"/>
                </a:solidFill>
                <a:effectLst/>
                <a:latin typeface="+mj-lt"/>
              </a:rPr>
              <a:t>conversion between parametrizations, so </a:t>
            </a:r>
            <a:r>
              <a:rPr lang="en-GB" sz="2500" dirty="0">
                <a:solidFill>
                  <a:srgbClr val="313131"/>
                </a:solidFill>
                <a:latin typeface="+mj-lt"/>
              </a:rPr>
              <a:t>s</a:t>
            </a:r>
            <a:r>
              <a:rPr lang="en-GB" sz="2500" b="0" i="0" dirty="0">
                <a:solidFill>
                  <a:srgbClr val="313131"/>
                </a:solidFill>
                <a:effectLst/>
                <a:latin typeface="+mj-lt"/>
              </a:rPr>
              <a:t>caling based on the square root of the Fisher information allows us to </a:t>
            </a:r>
            <a:r>
              <a:rPr lang="en-GB" sz="2500" b="1" i="0" dirty="0">
                <a:solidFill>
                  <a:srgbClr val="313131"/>
                </a:solidFill>
                <a:effectLst/>
                <a:latin typeface="+mj-lt"/>
              </a:rPr>
              <a:t>abstract from an artificial view imposed by a particular parametrization</a:t>
            </a:r>
            <a:r>
              <a:rPr lang="en-GB" sz="2500" b="0" i="0" dirty="0">
                <a:solidFill>
                  <a:srgbClr val="313131"/>
                </a:solidFill>
                <a:effectLst/>
                <a:latin typeface="+mj-lt"/>
              </a:rPr>
              <a:t> into a </a:t>
            </a:r>
            <a:r>
              <a:rPr lang="en-GB" sz="2500" b="1" i="0" dirty="0">
                <a:solidFill>
                  <a:srgbClr val="313131"/>
                </a:solidFill>
                <a:effectLst/>
                <a:latin typeface="+mj-lt"/>
              </a:rPr>
              <a:t>universal measuring stick of parameter impact</a:t>
            </a:r>
            <a:r>
              <a:rPr lang="en-GB" sz="2500" b="0" i="0" dirty="0">
                <a:solidFill>
                  <a:srgbClr val="313131"/>
                </a:solidFill>
                <a:effectLst/>
                <a:latin typeface="+mj-lt"/>
              </a:rPr>
              <a:t>.</a:t>
            </a:r>
          </a:p>
          <a:p>
            <a:r>
              <a:rPr lang="en-US" sz="2500" dirty="0">
                <a:latin typeface="+mj-lt"/>
              </a:rPr>
              <a:t>All the </a:t>
            </a:r>
            <a:r>
              <a:rPr lang="en-US" sz="2500" b="1" dirty="0">
                <a:latin typeface="+mj-lt"/>
              </a:rPr>
              <a:t>randomness</a:t>
            </a:r>
            <a:r>
              <a:rPr lang="en-US" sz="2500" dirty="0">
                <a:latin typeface="+mj-lt"/>
              </a:rPr>
              <a:t> in Bayesian CI comes from </a:t>
            </a:r>
            <a:r>
              <a:rPr lang="en-US" sz="2500" b="1" dirty="0">
                <a:latin typeface="+mj-lt"/>
              </a:rPr>
              <a:t>randomness in prior</a:t>
            </a:r>
            <a:r>
              <a:rPr lang="en-US" sz="2500" dirty="0">
                <a:latin typeface="+mj-lt"/>
              </a:rPr>
              <a:t>, so if </a:t>
            </a:r>
            <a:r>
              <a:rPr lang="en-US" sz="2500" b="1" dirty="0">
                <a:latin typeface="+mj-lt"/>
              </a:rPr>
              <a:t>posterior</a:t>
            </a:r>
            <a:r>
              <a:rPr lang="en-US" sz="2500" dirty="0">
                <a:latin typeface="+mj-lt"/>
              </a:rPr>
              <a:t> has no </a:t>
            </a:r>
            <a:r>
              <a:rPr lang="en-US" sz="2500" b="1" dirty="0">
                <a:latin typeface="+mj-lt"/>
              </a:rPr>
              <a:t>randomness</a:t>
            </a:r>
            <a:r>
              <a:rPr lang="en-US" sz="2500" dirty="0">
                <a:latin typeface="+mj-lt"/>
              </a:rPr>
              <a:t>, then probability would be 0 or 1</a:t>
            </a:r>
            <a:r>
              <a:rPr lang="en-GB" sz="2500" b="0" i="0" dirty="0">
                <a:solidFill>
                  <a:srgbClr val="313131"/>
                </a:solidFill>
                <a:effectLst/>
                <a:latin typeface="+mj-lt"/>
              </a:rPr>
              <a:t> </a:t>
            </a:r>
            <a:endParaRPr lang="en-GB" sz="2500" b="1" i="0" dirty="0">
              <a:solidFill>
                <a:srgbClr val="313131"/>
              </a:solidFill>
              <a:effectLst/>
              <a:latin typeface="+mj-lt"/>
            </a:endParaRPr>
          </a:p>
        </p:txBody>
      </p:sp>
      <p:pic>
        <p:nvPicPr>
          <p:cNvPr id="4" name="Picture 3">
            <a:extLst>
              <a:ext uri="{FF2B5EF4-FFF2-40B4-BE49-F238E27FC236}">
                <a16:creationId xmlns:a16="http://schemas.microsoft.com/office/drawing/2014/main" id="{EE644B15-5D77-4391-8E4D-98AD4A436422}"/>
              </a:ext>
            </a:extLst>
          </p:cNvPr>
          <p:cNvPicPr>
            <a:picLocks noChangeAspect="1"/>
          </p:cNvPicPr>
          <p:nvPr/>
        </p:nvPicPr>
        <p:blipFill>
          <a:blip r:embed="rId2"/>
          <a:stretch>
            <a:fillRect/>
          </a:stretch>
        </p:blipFill>
        <p:spPr>
          <a:xfrm>
            <a:off x="7948363" y="3539289"/>
            <a:ext cx="1573632" cy="439153"/>
          </a:xfrm>
          <a:prstGeom prst="rect">
            <a:avLst/>
          </a:prstGeom>
          <a:ln>
            <a:solidFill>
              <a:schemeClr val="tx1"/>
            </a:solidFill>
          </a:ln>
        </p:spPr>
      </p:pic>
    </p:spTree>
    <p:extLst>
      <p:ext uri="{BB962C8B-B14F-4D97-AF65-F5344CB8AC3E}">
        <p14:creationId xmlns:p14="http://schemas.microsoft.com/office/powerpoint/2010/main" val="4205871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dirty="0"/>
              <a:t>Insights from exercises</a:t>
            </a:r>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58004"/>
            <a:ext cx="12005605" cy="6094488"/>
          </a:xfrm>
        </p:spPr>
        <p:txBody>
          <a:bodyPr>
            <a:normAutofit/>
          </a:bodyPr>
          <a:lstStyle/>
          <a:p>
            <a:r>
              <a:rPr lang="en-US" sz="2400" dirty="0"/>
              <a:t>When n goes to infinity effect of prior in Bayesian posterior vanishes, so it becomes very close to likelihood, that is to MLE estimator</a:t>
            </a:r>
          </a:p>
          <a:p>
            <a:endParaRPr lang="en-US" sz="2400" dirty="0"/>
          </a:p>
          <a:p>
            <a:endParaRPr lang="en-US" sz="2400" dirty="0"/>
          </a:p>
          <a:p>
            <a:endParaRPr lang="en-US" sz="2400" dirty="0"/>
          </a:p>
          <a:p>
            <a:endParaRPr lang="en-US" sz="2400" dirty="0"/>
          </a:p>
          <a:p>
            <a:endParaRPr lang="en-US" sz="2400" dirty="0"/>
          </a:p>
          <a:p>
            <a:r>
              <a:rPr lang="en-US" sz="2000" dirty="0"/>
              <a:t>For U[0;theta] MLE is </a:t>
            </a:r>
            <a:r>
              <a:rPr lang="en-US" sz="2000" dirty="0" err="1"/>
              <a:t>Xmax</a:t>
            </a:r>
            <a:r>
              <a:rPr lang="en-US" sz="2000" dirty="0"/>
              <a:t>, and it is on the boundary. </a:t>
            </a:r>
            <a:r>
              <a:rPr lang="en-GB" sz="2000" b="0" i="0" dirty="0">
                <a:solidFill>
                  <a:srgbClr val="242729"/>
                </a:solidFill>
                <a:effectLst/>
                <a:latin typeface="Arial" panose="020B0604020202020204" pitchFamily="34" charset="0"/>
              </a:rPr>
              <a:t>all the theorems establishing the asymptotic normality of the MLE require the satisfaction of some "regularity conditions" in addition to uniqueness. Roughly speaking, these regularity conditions require that the MLE was obtained as a </a:t>
            </a:r>
            <a:r>
              <a:rPr lang="en-GB" sz="2000" b="0" i="0" u="sng" dirty="0">
                <a:solidFill>
                  <a:srgbClr val="63240E"/>
                </a:solidFill>
                <a:effectLst/>
                <a:latin typeface="Arial" panose="020B0604020202020204" pitchFamily="34" charset="0"/>
                <a:hlinkClick r:id="rId2"/>
              </a:rPr>
              <a:t>stationary point</a:t>
            </a:r>
            <a:r>
              <a:rPr lang="en-GB" sz="2000" b="0" i="0" dirty="0">
                <a:solidFill>
                  <a:srgbClr val="242729"/>
                </a:solidFill>
                <a:effectLst/>
                <a:latin typeface="Arial" panose="020B0604020202020204" pitchFamily="34" charset="0"/>
              </a:rPr>
              <a:t> of the likelihood function (not at a boundary point), and that the derivatives of the likelihood function at this point exist up to a sufficiently large order that you can take a reasonable Taylor approximation to it.</a:t>
            </a:r>
          </a:p>
          <a:p>
            <a:r>
              <a:rPr lang="en-GB" sz="2000" b="0" i="0" dirty="0">
                <a:solidFill>
                  <a:srgbClr val="242729"/>
                </a:solidFill>
                <a:effectLst/>
                <a:latin typeface="Arial" panose="020B0604020202020204" pitchFamily="34" charset="0"/>
              </a:rPr>
              <a:t>In the case of the MLE of the uniform distribution, the MLE occurs at a "boundary point" of the likelihood function, so the "regularity conditions" required for theorems asserting asymptotic normality do not hold. So far as I am aware, the MLE does not converge in distribution to the normal in this case.</a:t>
            </a:r>
            <a:endParaRPr lang="en-US" sz="2000" dirty="0"/>
          </a:p>
        </p:txBody>
      </p:sp>
      <p:pic>
        <p:nvPicPr>
          <p:cNvPr id="4" name="Picture 3">
            <a:extLst>
              <a:ext uri="{FF2B5EF4-FFF2-40B4-BE49-F238E27FC236}">
                <a16:creationId xmlns:a16="http://schemas.microsoft.com/office/drawing/2014/main" id="{D83B5E9B-A44F-448D-8D08-9A085828A481}"/>
              </a:ext>
            </a:extLst>
          </p:cNvPr>
          <p:cNvPicPr>
            <a:picLocks noChangeAspect="1"/>
          </p:cNvPicPr>
          <p:nvPr/>
        </p:nvPicPr>
        <p:blipFill>
          <a:blip r:embed="rId3"/>
          <a:stretch>
            <a:fillRect/>
          </a:stretch>
        </p:blipFill>
        <p:spPr>
          <a:xfrm>
            <a:off x="291548" y="1361776"/>
            <a:ext cx="7012638" cy="2088871"/>
          </a:xfrm>
          <a:prstGeom prst="rect">
            <a:avLst/>
          </a:prstGeom>
          <a:ln>
            <a:solidFill>
              <a:schemeClr val="tx1"/>
            </a:solidFill>
          </a:ln>
        </p:spPr>
      </p:pic>
    </p:spTree>
    <p:extLst>
      <p:ext uri="{BB962C8B-B14F-4D97-AF65-F5344CB8AC3E}">
        <p14:creationId xmlns:p14="http://schemas.microsoft.com/office/powerpoint/2010/main" val="3662522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66CE8-1F4D-4ED7-B478-F5692600375E}"/>
              </a:ext>
            </a:extLst>
          </p:cNvPr>
          <p:cNvSpPr>
            <a:spLocks noGrp="1"/>
          </p:cNvSpPr>
          <p:nvPr>
            <p:ph type="title"/>
          </p:nvPr>
        </p:nvSpPr>
        <p:spPr>
          <a:xfrm>
            <a:off x="191086" y="154110"/>
            <a:ext cx="11780520" cy="633681"/>
          </a:xfrm>
        </p:spPr>
        <p:txBody>
          <a:bodyPr>
            <a:normAutofit fontScale="90000"/>
          </a:bodyPr>
          <a:lstStyle/>
          <a:p>
            <a:r>
              <a:rPr lang="en-US" dirty="0"/>
              <a:t>Midterm 2 insights</a:t>
            </a:r>
          </a:p>
        </p:txBody>
      </p:sp>
      <p:sp>
        <p:nvSpPr>
          <p:cNvPr id="3" name="Content Placeholder 2">
            <a:extLst>
              <a:ext uri="{FF2B5EF4-FFF2-40B4-BE49-F238E27FC236}">
                <a16:creationId xmlns:a16="http://schemas.microsoft.com/office/drawing/2014/main" id="{863E84D7-53E3-4B54-99F8-640593B0BD3D}"/>
              </a:ext>
            </a:extLst>
          </p:cNvPr>
          <p:cNvSpPr>
            <a:spLocks noGrp="1"/>
          </p:cNvSpPr>
          <p:nvPr>
            <p:ph idx="1"/>
          </p:nvPr>
        </p:nvSpPr>
        <p:spPr>
          <a:xfrm>
            <a:off x="233289" y="798684"/>
            <a:ext cx="11611708" cy="5869402"/>
          </a:xfrm>
        </p:spPr>
        <p:txBody>
          <a:bodyPr/>
          <a:lstStyle/>
          <a:p>
            <a:r>
              <a:rPr lang="en-US" dirty="0"/>
              <a:t>ALL</a:t>
            </a:r>
          </a:p>
        </p:txBody>
      </p:sp>
      <p:pic>
        <p:nvPicPr>
          <p:cNvPr id="4" name="Picture 3">
            <a:extLst>
              <a:ext uri="{FF2B5EF4-FFF2-40B4-BE49-F238E27FC236}">
                <a16:creationId xmlns:a16="http://schemas.microsoft.com/office/drawing/2014/main" id="{D718A545-92E1-4539-8C4D-BB968BB8E886}"/>
              </a:ext>
            </a:extLst>
          </p:cNvPr>
          <p:cNvPicPr>
            <a:picLocks noChangeAspect="1"/>
          </p:cNvPicPr>
          <p:nvPr/>
        </p:nvPicPr>
        <p:blipFill>
          <a:blip r:embed="rId2"/>
          <a:stretch>
            <a:fillRect/>
          </a:stretch>
        </p:blipFill>
        <p:spPr>
          <a:xfrm>
            <a:off x="75500" y="701560"/>
            <a:ext cx="12015831" cy="580751"/>
          </a:xfrm>
          <a:prstGeom prst="rect">
            <a:avLst/>
          </a:prstGeom>
        </p:spPr>
      </p:pic>
      <p:pic>
        <p:nvPicPr>
          <p:cNvPr id="5" name="Picture 4">
            <a:extLst>
              <a:ext uri="{FF2B5EF4-FFF2-40B4-BE49-F238E27FC236}">
                <a16:creationId xmlns:a16="http://schemas.microsoft.com/office/drawing/2014/main" id="{953FA342-65F8-492E-9B3C-D84F0D9DC04A}"/>
              </a:ext>
            </a:extLst>
          </p:cNvPr>
          <p:cNvPicPr>
            <a:picLocks noChangeAspect="1"/>
          </p:cNvPicPr>
          <p:nvPr/>
        </p:nvPicPr>
        <p:blipFill>
          <a:blip r:embed="rId3"/>
          <a:stretch>
            <a:fillRect/>
          </a:stretch>
        </p:blipFill>
        <p:spPr>
          <a:xfrm>
            <a:off x="83888" y="1292682"/>
            <a:ext cx="11034319" cy="860329"/>
          </a:xfrm>
          <a:prstGeom prst="rect">
            <a:avLst/>
          </a:prstGeom>
        </p:spPr>
      </p:pic>
      <p:pic>
        <p:nvPicPr>
          <p:cNvPr id="6" name="Picture 5">
            <a:extLst>
              <a:ext uri="{FF2B5EF4-FFF2-40B4-BE49-F238E27FC236}">
                <a16:creationId xmlns:a16="http://schemas.microsoft.com/office/drawing/2014/main" id="{64CA7CD0-1D30-4594-9378-A503916ACF89}"/>
              </a:ext>
            </a:extLst>
          </p:cNvPr>
          <p:cNvPicPr>
            <a:picLocks noChangeAspect="1"/>
          </p:cNvPicPr>
          <p:nvPr/>
        </p:nvPicPr>
        <p:blipFill>
          <a:blip r:embed="rId4"/>
          <a:stretch>
            <a:fillRect/>
          </a:stretch>
        </p:blipFill>
        <p:spPr>
          <a:xfrm>
            <a:off x="124917" y="2194552"/>
            <a:ext cx="8255685" cy="2295336"/>
          </a:xfrm>
          <a:prstGeom prst="rect">
            <a:avLst/>
          </a:prstGeom>
          <a:ln>
            <a:solidFill>
              <a:schemeClr val="tx1"/>
            </a:solidFill>
          </a:ln>
        </p:spPr>
      </p:pic>
    </p:spTree>
    <p:extLst>
      <p:ext uri="{BB962C8B-B14F-4D97-AF65-F5344CB8AC3E}">
        <p14:creationId xmlns:p14="http://schemas.microsoft.com/office/powerpoint/2010/main" val="881951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dirty="0"/>
              <a:t>Goals</a:t>
            </a:r>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0" y="531395"/>
            <a:ext cx="12005605" cy="6094488"/>
          </a:xfrm>
        </p:spPr>
        <p:txBody>
          <a:bodyPr>
            <a:normAutofit/>
          </a:bodyPr>
          <a:lstStyle/>
          <a:p>
            <a:r>
              <a:rPr lang="en-US" sz="2400" dirty="0"/>
              <a:t>Bayesian approach is an alternative to frequentist approach</a:t>
            </a:r>
          </a:p>
          <a:p>
            <a:pPr marL="0" indent="0">
              <a:buNone/>
            </a:pPr>
            <a:r>
              <a:rPr lang="en-US" sz="2400" dirty="0"/>
              <a:t>New concepts</a:t>
            </a:r>
          </a:p>
          <a:p>
            <a:r>
              <a:rPr lang="en-US" sz="2400" dirty="0"/>
              <a:t>prior and posterior distributions</a:t>
            </a:r>
          </a:p>
          <a:p>
            <a:r>
              <a:rPr lang="en-US" sz="2400" dirty="0"/>
              <a:t>Bayes’ formula</a:t>
            </a:r>
          </a:p>
          <a:p>
            <a:r>
              <a:rPr lang="en-US" sz="2400" dirty="0"/>
              <a:t>Improper, non informative priors</a:t>
            </a:r>
          </a:p>
          <a:p>
            <a:r>
              <a:rPr lang="en-US" sz="2400" dirty="0"/>
              <a:t>Bayesian estimation: posterior mean, maximum a posteriori (MAP)</a:t>
            </a:r>
          </a:p>
          <a:p>
            <a:r>
              <a:rPr lang="en-US" sz="2400" dirty="0"/>
              <a:t>Bayesian confidence region </a:t>
            </a:r>
          </a:p>
          <a:p>
            <a:r>
              <a:rPr lang="en-US" sz="2400" dirty="0"/>
              <a:t>In a sense, Bayesian inference amounts to having a likelihood function Ln(theta) that is weighted by prior knowledge on what theta might be (useful for many applications)</a:t>
            </a:r>
          </a:p>
        </p:txBody>
      </p:sp>
      <p:pic>
        <p:nvPicPr>
          <p:cNvPr id="8" name="Picture 7">
            <a:extLst>
              <a:ext uri="{FF2B5EF4-FFF2-40B4-BE49-F238E27FC236}">
                <a16:creationId xmlns:a16="http://schemas.microsoft.com/office/drawing/2014/main" id="{09F7F77B-B71F-47BA-AAEB-88661182BFBC}"/>
              </a:ext>
            </a:extLst>
          </p:cNvPr>
          <p:cNvPicPr>
            <a:picLocks noChangeAspect="1"/>
          </p:cNvPicPr>
          <p:nvPr/>
        </p:nvPicPr>
        <p:blipFill>
          <a:blip r:embed="rId2"/>
          <a:stretch>
            <a:fillRect/>
          </a:stretch>
        </p:blipFill>
        <p:spPr>
          <a:xfrm>
            <a:off x="5476727" y="4429417"/>
            <a:ext cx="6666654" cy="1563419"/>
          </a:xfrm>
          <a:prstGeom prst="rect">
            <a:avLst/>
          </a:prstGeom>
          <a:ln>
            <a:solidFill>
              <a:schemeClr val="tx1"/>
            </a:solidFill>
          </a:ln>
        </p:spPr>
      </p:pic>
      <p:pic>
        <p:nvPicPr>
          <p:cNvPr id="9" name="Picture 8">
            <a:extLst>
              <a:ext uri="{FF2B5EF4-FFF2-40B4-BE49-F238E27FC236}">
                <a16:creationId xmlns:a16="http://schemas.microsoft.com/office/drawing/2014/main" id="{FC5FCE97-0BE8-449A-A621-63A0FDAA94E7}"/>
              </a:ext>
            </a:extLst>
          </p:cNvPr>
          <p:cNvPicPr>
            <a:picLocks noChangeAspect="1"/>
          </p:cNvPicPr>
          <p:nvPr/>
        </p:nvPicPr>
        <p:blipFill>
          <a:blip r:embed="rId3"/>
          <a:stretch>
            <a:fillRect/>
          </a:stretch>
        </p:blipFill>
        <p:spPr>
          <a:xfrm>
            <a:off x="169104" y="4422382"/>
            <a:ext cx="5232889" cy="2380729"/>
          </a:xfrm>
          <a:prstGeom prst="rect">
            <a:avLst/>
          </a:prstGeom>
          <a:ln>
            <a:solidFill>
              <a:schemeClr val="tx1"/>
            </a:solidFill>
          </a:ln>
        </p:spPr>
      </p:pic>
    </p:spTree>
    <p:extLst>
      <p:ext uri="{BB962C8B-B14F-4D97-AF65-F5344CB8AC3E}">
        <p14:creationId xmlns:p14="http://schemas.microsoft.com/office/powerpoint/2010/main" val="3960111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b="0" dirty="0">
                <a:solidFill>
                  <a:srgbClr val="474747"/>
                </a:solidFill>
                <a:effectLst/>
                <a:latin typeface="Open Sans"/>
              </a:rPr>
              <a:t>Frequentist vs. Bayesian</a:t>
            </a:r>
            <a:endParaRPr lang="en-US" dirty="0"/>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58004"/>
            <a:ext cx="12005605" cy="6094488"/>
          </a:xfrm>
        </p:spPr>
        <p:txBody>
          <a:bodyPr>
            <a:normAutofit/>
          </a:bodyPr>
          <a:lstStyle/>
          <a:p>
            <a:pPr algn="l">
              <a:buFont typeface="Arial" panose="020B0604020202020204" pitchFamily="34" charset="0"/>
              <a:buChar char="•"/>
            </a:pPr>
            <a:r>
              <a:rPr lang="en-GB" sz="2400" b="0" i="0" dirty="0">
                <a:solidFill>
                  <a:srgbClr val="222222"/>
                </a:solidFill>
                <a:effectLst/>
              </a:rPr>
              <a:t>The first choice "</a:t>
            </a:r>
            <a:r>
              <a:rPr lang="en-GB" sz="2400" b="1" i="0" dirty="0">
                <a:solidFill>
                  <a:srgbClr val="222222"/>
                </a:solidFill>
                <a:effectLst/>
              </a:rPr>
              <a:t>In Bayesian statistics, the true parameter is </a:t>
            </a:r>
            <a:r>
              <a:rPr lang="en-GB" sz="2400" b="1" i="0" dirty="0" err="1">
                <a:solidFill>
                  <a:srgbClr val="222222"/>
                </a:solidFill>
                <a:effectLst/>
              </a:rPr>
              <a:t>modeled</a:t>
            </a:r>
            <a:r>
              <a:rPr lang="en-GB" sz="2400" b="1" i="0" dirty="0">
                <a:solidFill>
                  <a:srgbClr val="222222"/>
                </a:solidFill>
                <a:effectLst/>
              </a:rPr>
              <a:t> as a random variable, or at the very least, the uncertainty regarding the true parameter is modelled as such</a:t>
            </a:r>
            <a:r>
              <a:rPr lang="en-GB" sz="2400" b="0" i="0" dirty="0">
                <a:solidFill>
                  <a:srgbClr val="222222"/>
                </a:solidFill>
                <a:effectLst/>
              </a:rPr>
              <a:t>" is correct. In the Bayesian set-up, we model the true parameter as a random variable and update its distribution as we receive more data.</a:t>
            </a:r>
          </a:p>
          <a:p>
            <a:pPr algn="l">
              <a:buFont typeface="Arial" panose="020B0604020202020204" pitchFamily="34" charset="0"/>
              <a:buChar char="•"/>
            </a:pPr>
            <a:r>
              <a:rPr lang="en-GB" sz="2400" b="0" i="0" dirty="0">
                <a:solidFill>
                  <a:srgbClr val="222222"/>
                </a:solidFill>
                <a:effectLst/>
              </a:rPr>
              <a:t>The second choice "</a:t>
            </a:r>
            <a:r>
              <a:rPr lang="en-GB" sz="2400" b="1" i="0" dirty="0">
                <a:solidFill>
                  <a:srgbClr val="222222"/>
                </a:solidFill>
                <a:effectLst/>
              </a:rPr>
              <a:t>In most practical applications of Bayesian statistics, we are trying to estimate the true parameter as accurately as possible as possible only from the observation data and our chosen model.</a:t>
            </a:r>
            <a:r>
              <a:rPr lang="en-GB" sz="2400" b="0" i="0" dirty="0">
                <a:solidFill>
                  <a:srgbClr val="222222"/>
                </a:solidFill>
                <a:effectLst/>
              </a:rPr>
              <a:t>" is incorrect. In the Bayesian set-up, we do not even assume that there exists a true parameter, or at least we model it as a random variable to represent our uncertainty. This is rather the approach of frequentist statistics.</a:t>
            </a:r>
          </a:p>
          <a:p>
            <a:pPr algn="l">
              <a:buFont typeface="Arial" panose="020B0604020202020204" pitchFamily="34" charset="0"/>
              <a:buChar char="•"/>
            </a:pPr>
            <a:r>
              <a:rPr lang="en-GB" sz="2400" b="0" i="0" dirty="0">
                <a:solidFill>
                  <a:srgbClr val="222222"/>
                </a:solidFill>
                <a:effectLst/>
              </a:rPr>
              <a:t>The third choice "</a:t>
            </a:r>
            <a:r>
              <a:rPr lang="en-GB" sz="2400" b="1" i="0" dirty="0">
                <a:solidFill>
                  <a:srgbClr val="222222"/>
                </a:solidFill>
                <a:effectLst/>
              </a:rPr>
              <a:t>In Bayesian statistics, we use the data to update our prior belief about a parameter and transform it into a posterior belief, which is reflected by a posterior distribution.</a:t>
            </a:r>
            <a:r>
              <a:rPr lang="en-GB" sz="2400" b="0" i="0" dirty="0">
                <a:solidFill>
                  <a:srgbClr val="222222"/>
                </a:solidFill>
                <a:effectLst/>
              </a:rPr>
              <a:t>" is correct. Our prior belief is captured by the prior distribution on the parameter, and we can use Bayes' formula to update the prior distribution as we receive more data.</a:t>
            </a:r>
          </a:p>
          <a:p>
            <a:r>
              <a:rPr lang="en-US" sz="2400" dirty="0"/>
              <a:t>Ways to incorporate our existing knowledge in frequentist approach 1) limit the set of possible values for parameter 2) choose more suitable probability model 3) choose more suitable procedure MLE, M-estimation or method of moments</a:t>
            </a:r>
          </a:p>
        </p:txBody>
      </p:sp>
    </p:spTree>
    <p:extLst>
      <p:ext uri="{BB962C8B-B14F-4D97-AF65-F5344CB8AC3E}">
        <p14:creationId xmlns:p14="http://schemas.microsoft.com/office/powerpoint/2010/main" val="2608102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dirty="0"/>
              <a:t>Example of the Bayesian approach- Kiss example</a:t>
            </a:r>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58004"/>
            <a:ext cx="12005605" cy="6094488"/>
          </a:xfrm>
        </p:spPr>
        <p:txBody>
          <a:bodyPr>
            <a:normAutofit/>
          </a:bodyPr>
          <a:lstStyle/>
          <a:p>
            <a:r>
              <a:rPr lang="en-US" sz="2400" dirty="0"/>
              <a:t>Let </a:t>
            </a:r>
            <a:r>
              <a:rPr lang="en-US" sz="2400" b="1" dirty="0"/>
              <a:t>p</a:t>
            </a:r>
            <a:r>
              <a:rPr lang="en-US" sz="2400" dirty="0"/>
              <a:t> be the </a:t>
            </a:r>
            <a:r>
              <a:rPr lang="en-US" sz="2400" b="1" dirty="0"/>
              <a:t>proportion</a:t>
            </a:r>
            <a:r>
              <a:rPr lang="en-US" sz="2400" dirty="0"/>
              <a:t> of couples that turn their head to the right</a:t>
            </a:r>
          </a:p>
          <a:p>
            <a:r>
              <a:rPr lang="en-US" sz="2400" dirty="0"/>
              <a:t>Let </a:t>
            </a:r>
            <a:r>
              <a:rPr lang="en-US" sz="2400" b="1" dirty="0"/>
              <a:t>X1…</a:t>
            </a:r>
            <a:r>
              <a:rPr lang="en-US" sz="2400" b="1" dirty="0" err="1"/>
              <a:t>Xn</a:t>
            </a:r>
            <a:r>
              <a:rPr lang="en-US" sz="2400" b="1" dirty="0"/>
              <a:t> be </a:t>
            </a:r>
            <a:r>
              <a:rPr lang="en-US" sz="2400" b="1" dirty="0" err="1"/>
              <a:t>iid</a:t>
            </a:r>
            <a:r>
              <a:rPr lang="en-US" sz="2400" b="1" dirty="0"/>
              <a:t> Ber(p)</a:t>
            </a:r>
          </a:p>
          <a:p>
            <a:r>
              <a:rPr lang="en-US" sz="2400" dirty="0"/>
              <a:t>In the </a:t>
            </a:r>
            <a:r>
              <a:rPr lang="en-US" sz="2400" b="1" dirty="0"/>
              <a:t>frequentist approach</a:t>
            </a:r>
            <a:r>
              <a:rPr lang="en-US" sz="2400" dirty="0"/>
              <a:t>, we </a:t>
            </a:r>
            <a:r>
              <a:rPr lang="en-US" sz="2400" b="1" dirty="0"/>
              <a:t>estimated p </a:t>
            </a:r>
            <a:r>
              <a:rPr lang="en-US" sz="2400" dirty="0"/>
              <a:t>(using MLE), we constructed </a:t>
            </a:r>
            <a:r>
              <a:rPr lang="en-US" sz="2400" b="1" dirty="0"/>
              <a:t>some CI for p </a:t>
            </a:r>
            <a:r>
              <a:rPr lang="en-US" sz="2400" dirty="0"/>
              <a:t>and we did </a:t>
            </a:r>
            <a:r>
              <a:rPr lang="en-US" sz="2400" b="1" dirty="0"/>
              <a:t>hypothesis testing</a:t>
            </a:r>
            <a:r>
              <a:rPr lang="en-US" sz="2400" dirty="0"/>
              <a:t>, e.g. H0: p=0.5 vs H1 p!=0.5</a:t>
            </a:r>
          </a:p>
          <a:p>
            <a:r>
              <a:rPr lang="en-US" sz="2400" dirty="0"/>
              <a:t>Before analyzing the data, we </a:t>
            </a:r>
            <a:r>
              <a:rPr lang="en-US" sz="2400" b="1" dirty="0"/>
              <a:t>may believe </a:t>
            </a:r>
            <a:r>
              <a:rPr lang="en-US" sz="2400" dirty="0"/>
              <a:t>that p is likely to be close to 0.5</a:t>
            </a:r>
          </a:p>
          <a:p>
            <a:r>
              <a:rPr lang="en-US" sz="2400" dirty="0"/>
              <a:t>The Bayesian approach is a tool to </a:t>
            </a:r>
            <a:r>
              <a:rPr lang="en-US" sz="2400" b="1" dirty="0"/>
              <a:t>update our prior belief </a:t>
            </a:r>
            <a:r>
              <a:rPr lang="en-US" sz="2400" dirty="0"/>
              <a:t>using the data</a:t>
            </a:r>
          </a:p>
          <a:p>
            <a:r>
              <a:rPr lang="en-US" sz="2400" dirty="0"/>
              <a:t>If before analyzing data we believe that p is close to 0.5, Bayesian approach allows us to take this into account (say also we believe P(p&lt;0.25 or p&gt;0.75)&lt;0.01</a:t>
            </a:r>
          </a:p>
          <a:p>
            <a:r>
              <a:rPr lang="en-US" sz="2400" dirty="0"/>
              <a:t>Thus, we treat p as random variable with distribution that matches</a:t>
            </a:r>
          </a:p>
          <a:p>
            <a:pPr marL="0" indent="0">
              <a:buNone/>
            </a:pPr>
            <a:r>
              <a:rPr lang="en-US" sz="2400" dirty="0"/>
              <a:t>Our prior belief and belief about p can be quantified</a:t>
            </a:r>
          </a:p>
          <a:p>
            <a:r>
              <a:rPr lang="en-US" sz="2400" dirty="0"/>
              <a:t>So, we model our prior belief using a </a:t>
            </a:r>
            <a:r>
              <a:rPr lang="en-US" sz="2400" dirty="0" err="1"/>
              <a:t>distrib</a:t>
            </a:r>
            <a:r>
              <a:rPr lang="en-US" sz="2400" dirty="0"/>
              <a:t> for p, as if p was random</a:t>
            </a:r>
          </a:p>
          <a:p>
            <a:r>
              <a:rPr lang="en-US" sz="2400" dirty="0"/>
              <a:t>In reality, the true param is not random, however, Bayesian approach</a:t>
            </a:r>
          </a:p>
          <a:p>
            <a:pPr marL="0" indent="0">
              <a:buNone/>
            </a:pPr>
            <a:r>
              <a:rPr lang="en-US" sz="2400" dirty="0"/>
              <a:t>Is a way of modeling our belief about parameter by doing as if it was random</a:t>
            </a:r>
          </a:p>
        </p:txBody>
      </p:sp>
      <p:pic>
        <p:nvPicPr>
          <p:cNvPr id="6" name="Picture 5">
            <a:extLst>
              <a:ext uri="{FF2B5EF4-FFF2-40B4-BE49-F238E27FC236}">
                <a16:creationId xmlns:a16="http://schemas.microsoft.com/office/drawing/2014/main" id="{3398C620-DB5D-4F81-9DA3-A6BA2AF9969F}"/>
              </a:ext>
            </a:extLst>
          </p:cNvPr>
          <p:cNvPicPr>
            <a:picLocks noChangeAspect="1"/>
          </p:cNvPicPr>
          <p:nvPr/>
        </p:nvPicPr>
        <p:blipFill>
          <a:blip r:embed="rId2"/>
          <a:stretch>
            <a:fillRect/>
          </a:stretch>
        </p:blipFill>
        <p:spPr>
          <a:xfrm>
            <a:off x="9037753" y="3599425"/>
            <a:ext cx="3112043" cy="2323074"/>
          </a:xfrm>
          <a:prstGeom prst="rect">
            <a:avLst/>
          </a:prstGeom>
        </p:spPr>
      </p:pic>
    </p:spTree>
    <p:extLst>
      <p:ext uri="{BB962C8B-B14F-4D97-AF65-F5344CB8AC3E}">
        <p14:creationId xmlns:p14="http://schemas.microsoft.com/office/powerpoint/2010/main" val="17802690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90D350-3033-4CF4-B6FA-BD7769A17639}"/>
              </a:ext>
            </a:extLst>
          </p:cNvPr>
          <p:cNvSpPr>
            <a:spLocks noGrp="1"/>
          </p:cNvSpPr>
          <p:nvPr>
            <p:ph type="title"/>
          </p:nvPr>
        </p:nvSpPr>
        <p:spPr>
          <a:xfrm>
            <a:off x="64475" y="28136"/>
            <a:ext cx="11963401" cy="535207"/>
          </a:xfrm>
        </p:spPr>
        <p:txBody>
          <a:bodyPr>
            <a:normAutofit fontScale="90000"/>
          </a:bodyPr>
          <a:lstStyle/>
          <a:p>
            <a:r>
              <a:rPr lang="en-US" dirty="0"/>
              <a:t>Example of Bayesian approach; beta-distribution</a:t>
            </a:r>
          </a:p>
        </p:txBody>
      </p:sp>
      <p:sp>
        <p:nvSpPr>
          <p:cNvPr id="3" name="Content Placeholder 2">
            <a:extLst>
              <a:ext uri="{FF2B5EF4-FFF2-40B4-BE49-F238E27FC236}">
                <a16:creationId xmlns:a16="http://schemas.microsoft.com/office/drawing/2014/main" id="{5F3FAC3F-D2D1-4E13-A974-4C0F78DC032F}"/>
              </a:ext>
            </a:extLst>
          </p:cNvPr>
          <p:cNvSpPr>
            <a:spLocks noGrp="1"/>
          </p:cNvSpPr>
          <p:nvPr>
            <p:ph idx="1"/>
          </p:nvPr>
        </p:nvSpPr>
        <p:spPr>
          <a:xfrm>
            <a:off x="78542" y="658004"/>
            <a:ext cx="12005605" cy="6094488"/>
          </a:xfrm>
        </p:spPr>
        <p:txBody>
          <a:bodyPr/>
          <a:lstStyle/>
          <a:p>
            <a:r>
              <a:rPr lang="en-US" dirty="0"/>
              <a:t>If we are modeling Ber(p) distribution we can use p ~ Beta (</a:t>
            </a:r>
            <a:r>
              <a:rPr lang="en-US" dirty="0" err="1"/>
              <a:t>a,b</a:t>
            </a:r>
            <a:r>
              <a:rPr lang="en-US" dirty="0"/>
              <a:t>) which has pdf which is positive only in interval [0,1]</a:t>
            </a:r>
          </a:p>
          <a:p>
            <a:r>
              <a:rPr lang="en-US" dirty="0"/>
              <a:t>                                                                                                        K is </a:t>
            </a:r>
            <a:r>
              <a:rPr lang="en-US" dirty="0" err="1"/>
              <a:t>normaliz</a:t>
            </a:r>
            <a:r>
              <a:rPr lang="en-US" dirty="0"/>
              <a:t>. Factor</a:t>
            </a:r>
          </a:p>
          <a:p>
            <a:endParaRPr lang="en-US" dirty="0"/>
          </a:p>
          <a:p>
            <a:r>
              <a:rPr lang="en-US" dirty="0"/>
              <a:t>Every time you are going to have a Bernoulli distribution it is very likely we are going to pick up a beta prior because they are flexible (by tweaking a and b)</a:t>
            </a:r>
          </a:p>
          <a:p>
            <a:r>
              <a:rPr lang="en-US" dirty="0"/>
              <a:t>In our experiment X1…</a:t>
            </a:r>
            <a:r>
              <a:rPr lang="en-US" dirty="0" err="1"/>
              <a:t>Xn</a:t>
            </a:r>
            <a:r>
              <a:rPr lang="en-US" dirty="0"/>
              <a:t> are assumed to be </a:t>
            </a:r>
            <a:r>
              <a:rPr lang="en-US" dirty="0" err="1"/>
              <a:t>iid</a:t>
            </a:r>
            <a:r>
              <a:rPr lang="en-US" dirty="0"/>
              <a:t> Ber with parameter p conditioned on our prior belief</a:t>
            </a:r>
          </a:p>
          <a:p>
            <a:r>
              <a:rPr lang="en-US" dirty="0"/>
              <a:t>After observing the available sample X1…</a:t>
            </a:r>
            <a:r>
              <a:rPr lang="en-US" dirty="0" err="1"/>
              <a:t>Xn</a:t>
            </a:r>
            <a:r>
              <a:rPr lang="en-US" dirty="0"/>
              <a:t> we can update our belief about p by taking its distribution conditionally on the data, then we get what we call posterior distribution for p</a:t>
            </a:r>
          </a:p>
          <a:p>
            <a:r>
              <a:rPr lang="en-US" dirty="0"/>
              <a:t>For beta distribution posterior has the form</a:t>
            </a:r>
          </a:p>
          <a:p>
            <a:endParaRPr lang="en-US" dirty="0"/>
          </a:p>
          <a:p>
            <a:endParaRPr lang="en-US" dirty="0"/>
          </a:p>
          <a:p>
            <a:endParaRPr lang="en-US" dirty="0"/>
          </a:p>
        </p:txBody>
      </p:sp>
      <p:pic>
        <p:nvPicPr>
          <p:cNvPr id="8" name="Picture 7">
            <a:extLst>
              <a:ext uri="{FF2B5EF4-FFF2-40B4-BE49-F238E27FC236}">
                <a16:creationId xmlns:a16="http://schemas.microsoft.com/office/drawing/2014/main" id="{8D06C937-344E-41F0-BFC6-DB8139DEAF66}"/>
              </a:ext>
            </a:extLst>
          </p:cNvPr>
          <p:cNvPicPr>
            <a:picLocks noChangeAspect="1"/>
          </p:cNvPicPr>
          <p:nvPr/>
        </p:nvPicPr>
        <p:blipFill>
          <a:blip r:embed="rId2"/>
          <a:stretch>
            <a:fillRect/>
          </a:stretch>
        </p:blipFill>
        <p:spPr>
          <a:xfrm>
            <a:off x="182733" y="1432633"/>
            <a:ext cx="8507260" cy="888536"/>
          </a:xfrm>
          <a:prstGeom prst="rect">
            <a:avLst/>
          </a:prstGeom>
          <a:ln>
            <a:solidFill>
              <a:schemeClr val="tx1"/>
            </a:solidFill>
          </a:ln>
        </p:spPr>
      </p:pic>
      <p:pic>
        <p:nvPicPr>
          <p:cNvPr id="10" name="Picture 9">
            <a:extLst>
              <a:ext uri="{FF2B5EF4-FFF2-40B4-BE49-F238E27FC236}">
                <a16:creationId xmlns:a16="http://schemas.microsoft.com/office/drawing/2014/main" id="{1336B5C0-7BC2-46ED-A186-E61D8B70C2D8}"/>
              </a:ext>
            </a:extLst>
          </p:cNvPr>
          <p:cNvPicPr>
            <a:picLocks noChangeAspect="1"/>
          </p:cNvPicPr>
          <p:nvPr/>
        </p:nvPicPr>
        <p:blipFill>
          <a:blip r:embed="rId3"/>
          <a:stretch>
            <a:fillRect/>
          </a:stretch>
        </p:blipFill>
        <p:spPr>
          <a:xfrm>
            <a:off x="7025932" y="5520689"/>
            <a:ext cx="3406432" cy="866042"/>
          </a:xfrm>
          <a:prstGeom prst="rect">
            <a:avLst/>
          </a:prstGeom>
        </p:spPr>
      </p:pic>
      <p:pic>
        <p:nvPicPr>
          <p:cNvPr id="11" name="Picture 10">
            <a:extLst>
              <a:ext uri="{FF2B5EF4-FFF2-40B4-BE49-F238E27FC236}">
                <a16:creationId xmlns:a16="http://schemas.microsoft.com/office/drawing/2014/main" id="{ED31E92E-F1E1-43EF-B1F1-1ACF380A69E1}"/>
              </a:ext>
            </a:extLst>
          </p:cNvPr>
          <p:cNvPicPr>
            <a:picLocks noChangeAspect="1"/>
          </p:cNvPicPr>
          <p:nvPr/>
        </p:nvPicPr>
        <p:blipFill>
          <a:blip r:embed="rId4"/>
          <a:stretch>
            <a:fillRect/>
          </a:stretch>
        </p:blipFill>
        <p:spPr>
          <a:xfrm>
            <a:off x="8776628" y="5827835"/>
            <a:ext cx="209550" cy="266700"/>
          </a:xfrm>
          <a:prstGeom prst="rect">
            <a:avLst/>
          </a:prstGeom>
        </p:spPr>
      </p:pic>
    </p:spTree>
    <p:extLst>
      <p:ext uri="{BB962C8B-B14F-4D97-AF65-F5344CB8AC3E}">
        <p14:creationId xmlns:p14="http://schemas.microsoft.com/office/powerpoint/2010/main" val="38289011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4011</TotalTime>
  <Words>7562</Words>
  <Application>Microsoft Office PowerPoint</Application>
  <PresentationFormat>Widescreen</PresentationFormat>
  <Paragraphs>336</Paragraphs>
  <Slides>53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53</vt:i4>
      </vt:variant>
    </vt:vector>
  </HeadingPairs>
  <TitlesOfParts>
    <vt:vector size="62" baseType="lpstr">
      <vt:lpstr>Arial</vt:lpstr>
      <vt:lpstr>Calibri</vt:lpstr>
      <vt:lpstr>Calibri Light</vt:lpstr>
      <vt:lpstr>CMBX12</vt:lpstr>
      <vt:lpstr>CMR12</vt:lpstr>
      <vt:lpstr>inherit</vt:lpstr>
      <vt:lpstr>Lora</vt:lpstr>
      <vt:lpstr>Open Sans</vt:lpstr>
      <vt:lpstr>Office Theme</vt:lpstr>
      <vt:lpstr>Unit 5 Bayesian statistics</vt:lpstr>
      <vt:lpstr>Background information</vt:lpstr>
      <vt:lpstr>Continued</vt:lpstr>
      <vt:lpstr>Objectives</vt:lpstr>
      <vt:lpstr>Introduction to the Bayesian Framework</vt:lpstr>
      <vt:lpstr>Goals</vt:lpstr>
      <vt:lpstr>Frequentist vs. Bayesian</vt:lpstr>
      <vt:lpstr>Example of the Bayesian approach- Kiss example</vt:lpstr>
      <vt:lpstr>Example of Bayesian approach; beta-distribution</vt:lpstr>
      <vt:lpstr>Some useful information</vt:lpstr>
      <vt:lpstr>The Posterior Distribution, Bayes' Formula</vt:lpstr>
      <vt:lpstr>Application: Bernoulli Experiment with the Beta Prior </vt:lpstr>
      <vt:lpstr>Recitation 20. Calculating Bayes posteriors</vt:lpstr>
      <vt:lpstr>Recitation 20. Calculating Bayes posteriors</vt:lpstr>
      <vt:lpstr>Lecture 18: Jeffreys Prior and Bayesian Confidence Interval</vt:lpstr>
      <vt:lpstr>Review</vt:lpstr>
      <vt:lpstr>Choosing a Prior</vt:lpstr>
      <vt:lpstr>Beta distribution</vt:lpstr>
      <vt:lpstr>Improper Prior: Example</vt:lpstr>
      <vt:lpstr>Jeffreys Prior</vt:lpstr>
      <vt:lpstr>Jeffreys prior</vt:lpstr>
      <vt:lpstr>Jeffreys prior</vt:lpstr>
      <vt:lpstr>Jeffreys Prior II: Examples</vt:lpstr>
      <vt:lpstr>Reparametrization Invariance: Intuition</vt:lpstr>
      <vt:lpstr>Bayesian Statistics for Inference</vt:lpstr>
      <vt:lpstr>Bayesian estimation</vt:lpstr>
      <vt:lpstr>Recitation 21. Multinomial Bayesian Estimation</vt:lpstr>
      <vt:lpstr>Recitation 21. Multinomial and Dirichlet distributions</vt:lpstr>
      <vt:lpstr>Recitation 21 Posterior calculation</vt:lpstr>
      <vt:lpstr>Recitation 21. Bayesian confidence interval</vt:lpstr>
      <vt:lpstr>Recitation 21. Plugging real numbers</vt:lpstr>
      <vt:lpstr>Jeffreys prior</vt:lpstr>
      <vt:lpstr>Reparametrizing a distribution</vt:lpstr>
      <vt:lpstr>Intuition and MLE interpretation</vt:lpstr>
      <vt:lpstr>Choice of </vt:lpstr>
      <vt:lpstr>Interpretation of I(theta) – Fisher information</vt:lpstr>
      <vt:lpstr>Sensitivity and the Jefreys prior weighting</vt:lpstr>
      <vt:lpstr>Reparametrization Invariance Property</vt:lpstr>
      <vt:lpstr>Recitation 22. Example</vt:lpstr>
      <vt:lpstr>Recitation 22. Example</vt:lpstr>
      <vt:lpstr>Overview of units 4 and 5</vt:lpstr>
      <vt:lpstr>Unit 4 review</vt:lpstr>
      <vt:lpstr>Unit 4 review</vt:lpstr>
      <vt:lpstr>Unit 4 review</vt:lpstr>
      <vt:lpstr>Unit 4 review</vt:lpstr>
      <vt:lpstr>Unit 4 review</vt:lpstr>
      <vt:lpstr>Unit 4 review</vt:lpstr>
      <vt:lpstr>Unit 5 review</vt:lpstr>
      <vt:lpstr>Unit 5 review</vt:lpstr>
      <vt:lpstr>Unit 5 review</vt:lpstr>
      <vt:lpstr>Unit 5 review</vt:lpstr>
      <vt:lpstr>Insights from exercises</vt:lpstr>
      <vt:lpstr>Midterm 2 insights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5 Bayesian statistics</dc:title>
  <dc:creator>Valiyev, Mahammad</dc:creator>
  <cp:lastModifiedBy>Valiyev, Mahammad</cp:lastModifiedBy>
  <cp:revision>592</cp:revision>
  <dcterms:created xsi:type="dcterms:W3CDTF">2020-08-06T03:58:42Z</dcterms:created>
  <dcterms:modified xsi:type="dcterms:W3CDTF">2020-09-06T12:52:46Z</dcterms:modified>
</cp:coreProperties>
</file>